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"/>
  </p:notesMasterIdLst>
  <p:sldIdLst>
    <p:sldId id="256" r:id="rId2"/>
    <p:sldId id="257" r:id="rId3"/>
    <p:sldId id="258" r:id="rId4"/>
    <p:sldId id="259" r:id="rId5"/>
    <p:sldId id="260" r:id="rId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74932"/>
  </p:normalViewPr>
  <p:slideViewPr>
    <p:cSldViewPr snapToGrid="0" snapToObjects="1">
      <p:cViewPr varScale="1">
        <p:scale>
          <a:sx n="93" d="100"/>
          <a:sy n="93" d="100"/>
        </p:scale>
        <p:origin x="2744" y="2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1"/>
  <c:style val="2"/>
  <c:chart>
    <c:title>
      <c:overlay val="0"/>
    </c:title>
    <c:autoTitleDeleted val="0"/>
    <c:plotArea>
      <c:layout/>
      <c:barChart>
        <c:barDir val="col"/>
        <c:grouping val="clustered"/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invertIfNegative val="1"/>
          <c:dPt>
            <c:idx val="0"/>
            <c:invertIfNegative val="1"/>
            <c:bubble3D val="0"/>
            <c:spPr>
              <a:solidFill>
                <a:srgbClr val="005293"/>
              </a:solidFill>
            </c:spPr>
            <c:extLst>
              <c:ext xmlns:c16="http://schemas.microsoft.com/office/drawing/2014/chart" uri="{C3380CC4-5D6E-409C-BE32-E72D297353CC}">
                <c16:uniqueId val="{00000001-FA89-754D-A05B-F0BA7DB6504B}"/>
              </c:ext>
            </c:extLst>
          </c:dPt>
          <c:dPt>
            <c:idx val="1"/>
            <c:invertIfNegative val="1"/>
            <c:bubble3D val="0"/>
            <c:spPr>
              <a:solidFill>
                <a:srgbClr val="E67129"/>
              </a:solidFill>
            </c:spPr>
            <c:extLst>
              <c:ext xmlns:c16="http://schemas.microsoft.com/office/drawing/2014/chart" uri="{C3380CC4-5D6E-409C-BE32-E72D297353CC}">
                <c16:uniqueId val="{00000003-FA89-754D-A05B-F0BA7DB6504B}"/>
              </c:ext>
            </c:extLst>
          </c:dPt>
          <c:dPt>
            <c:idx val="2"/>
            <c:invertIfNegative val="1"/>
            <c:bubble3D val="0"/>
            <c:spPr>
              <a:solidFill>
                <a:srgbClr val="005293"/>
              </a:solidFill>
            </c:spPr>
            <c:extLst>
              <c:ext xmlns:c16="http://schemas.microsoft.com/office/drawing/2014/chart" uri="{C3380CC4-5D6E-409C-BE32-E72D297353CC}">
                <c16:uniqueId val="{00000005-FA89-754D-A05B-F0BA7DB6504B}"/>
              </c:ext>
            </c:extLst>
          </c:dPt>
          <c:dPt>
            <c:idx val="3"/>
            <c:invertIfNegative val="1"/>
            <c:bubble3D val="0"/>
            <c:spPr>
              <a:solidFill>
                <a:srgbClr val="E67129"/>
              </a:solidFill>
            </c:spPr>
            <c:extLst>
              <c:ext xmlns:c16="http://schemas.microsoft.com/office/drawing/2014/chart" uri="{C3380CC4-5D6E-409C-BE32-E72D297353CC}">
                <c16:uniqueId val="{00000007-FA89-754D-A05B-F0BA7DB6504B}"/>
              </c:ext>
            </c:extLst>
          </c:dPt>
          <c:dPt>
            <c:idx val="4"/>
            <c:invertIfNegative val="1"/>
            <c:bubble3D val="0"/>
            <c:spPr>
              <a:solidFill>
                <a:srgbClr val="005293"/>
              </a:solidFill>
            </c:spPr>
            <c:extLst>
              <c:ext xmlns:c16="http://schemas.microsoft.com/office/drawing/2014/chart" uri="{C3380CC4-5D6E-409C-BE32-E72D297353CC}">
                <c16:uniqueId val="{00000009-FA89-754D-A05B-F0BA7DB6504B}"/>
              </c:ext>
            </c:extLst>
          </c:dPt>
          <c:dPt>
            <c:idx val="5"/>
            <c:invertIfNegative val="1"/>
            <c:bubble3D val="0"/>
            <c:spPr>
              <a:solidFill>
                <a:srgbClr val="E67129"/>
              </a:solidFill>
            </c:spPr>
            <c:extLst>
              <c:ext xmlns:c16="http://schemas.microsoft.com/office/drawing/2014/chart" uri="{C3380CC4-5D6E-409C-BE32-E72D297353CC}">
                <c16:uniqueId val="{0000000B-FA89-754D-A05B-F0BA7DB6504B}"/>
              </c:ext>
            </c:extLst>
          </c:dPt>
          <c:cat>
            <c:strRef>
              <c:f>Sheet1!$A$2:$A$7</c:f>
              <c:strCache>
                <c:ptCount val="6"/>
                <c:pt idx="0">
                  <c:v>North America</c:v>
                </c:pt>
                <c:pt idx="1">
                  <c:v>Europe</c:v>
                </c:pt>
                <c:pt idx="2">
                  <c:v>Asia</c:v>
                </c:pt>
                <c:pt idx="3">
                  <c:v>Latin America</c:v>
                </c:pt>
                <c:pt idx="4">
                  <c:v>Africa</c:v>
                </c:pt>
                <c:pt idx="5">
                  <c:v>Oceania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35</c:v>
                </c:pt>
                <c:pt idx="1">
                  <c:v>25</c:v>
                </c:pt>
                <c:pt idx="2">
                  <c:v>20</c:v>
                </c:pt>
                <c:pt idx="3">
                  <c:v>10</c:v>
                </c:pt>
                <c:pt idx="4">
                  <c:v>5</c:v>
                </c:pt>
                <c:pt idx="5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FA89-754D-A05B-F0BA7DB6504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2068027336"/>
        <c:axId val="-2113994440"/>
      </c:barChart>
      <c:catAx>
        <c:axId val="-206802733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200">
                <a:latin typeface="Calibri"/>
              </a:defRPr>
            </a:pPr>
            <a:endParaRPr lang="en-US"/>
          </a:p>
        </c:txPr>
        <c:crossAx val="-2113994440"/>
        <c:crosses val="autoZero"/>
        <c:auto val="1"/>
        <c:lblAlgn val="ctr"/>
        <c:lblOffset val="100"/>
        <c:noMultiLvlLbl val="0"/>
      </c:catAx>
      <c:valAx>
        <c:axId val="-2113994440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200">
                <a:latin typeface="Calibri"/>
              </a:defRPr>
            </a:pPr>
            <a:endParaRPr lang="en-US"/>
          </a:p>
        </c:txPr>
        <c:crossAx val="-2068027336"/>
        <c:crosses val="autoZero"/>
        <c:crossBetween val="between"/>
      </c:valAx>
    </c:plotArea>
    <c:plotVisOnly val="1"/>
    <c:dispBlanksAs val="gap"/>
    <c:showDLblsOverMax val="1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4FEC5AD-06E0-4AD0-9D52-6C7A0B676917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2A8A5684-318B-4E2F-92FB-E36571FE54E4}">
      <dgm:prSet/>
      <dgm:spPr/>
      <dgm:t>
        <a:bodyPr/>
        <a:lstStyle/>
        <a:p>
          <a:r>
            <a:rPr lang="en-US"/>
            <a:t>Revenue up 15%</a:t>
          </a:r>
        </a:p>
      </dgm:t>
    </dgm:pt>
    <dgm:pt modelId="{7E79EEE1-3C7F-4B17-B025-D5A1C4CB0CD0}" type="parTrans" cxnId="{59878963-037F-4363-A68E-3BE8B680B11A}">
      <dgm:prSet/>
      <dgm:spPr/>
      <dgm:t>
        <a:bodyPr/>
        <a:lstStyle/>
        <a:p>
          <a:endParaRPr lang="en-US"/>
        </a:p>
      </dgm:t>
    </dgm:pt>
    <dgm:pt modelId="{7DECB30A-32B2-4655-8383-B1D6CE4B402B}" type="sibTrans" cxnId="{59878963-037F-4363-A68E-3BE8B680B11A}">
      <dgm:prSet/>
      <dgm:spPr/>
      <dgm:t>
        <a:bodyPr/>
        <a:lstStyle/>
        <a:p>
          <a:endParaRPr lang="en-US"/>
        </a:p>
      </dgm:t>
    </dgm:pt>
    <dgm:pt modelId="{89EE36FC-02D6-45D3-9AF9-80B4D0129D86}">
      <dgm:prSet/>
      <dgm:spPr/>
      <dgm:t>
        <a:bodyPr/>
        <a:lstStyle/>
        <a:p>
          <a:r>
            <a:rPr lang="en-US"/>
            <a:t>Costs reduced</a:t>
          </a:r>
        </a:p>
      </dgm:t>
    </dgm:pt>
    <dgm:pt modelId="{825F7DD0-DF12-4F73-AC72-9479A9ED4F97}" type="parTrans" cxnId="{B62BEF86-28B6-4812-8A27-6D909BFCB9A3}">
      <dgm:prSet/>
      <dgm:spPr/>
      <dgm:t>
        <a:bodyPr/>
        <a:lstStyle/>
        <a:p>
          <a:endParaRPr lang="en-US"/>
        </a:p>
      </dgm:t>
    </dgm:pt>
    <dgm:pt modelId="{6FB7DC5B-18CC-4C2D-BBF8-E70417FF888E}" type="sibTrans" cxnId="{B62BEF86-28B6-4812-8A27-6D909BFCB9A3}">
      <dgm:prSet/>
      <dgm:spPr/>
      <dgm:t>
        <a:bodyPr/>
        <a:lstStyle/>
        <a:p>
          <a:endParaRPr lang="en-US"/>
        </a:p>
      </dgm:t>
    </dgm:pt>
    <dgm:pt modelId="{ABA41528-9F3B-47AC-825A-5A2007C54109}">
      <dgm:prSet/>
      <dgm:spPr/>
      <dgm:t>
        <a:bodyPr/>
        <a:lstStyle/>
        <a:p>
          <a:r>
            <a:rPr lang="en-US"/>
            <a:t>Investments outperform</a:t>
          </a:r>
        </a:p>
      </dgm:t>
    </dgm:pt>
    <dgm:pt modelId="{D43E465E-34BF-4AAD-9841-20B8CEB5E097}" type="parTrans" cxnId="{37E14D4D-FB95-4B65-8ACC-5AC9F3DE31EA}">
      <dgm:prSet/>
      <dgm:spPr/>
      <dgm:t>
        <a:bodyPr/>
        <a:lstStyle/>
        <a:p>
          <a:endParaRPr lang="en-US"/>
        </a:p>
      </dgm:t>
    </dgm:pt>
    <dgm:pt modelId="{495B3971-DD5A-466D-9BF7-E0AD33C28731}" type="sibTrans" cxnId="{37E14D4D-FB95-4B65-8ACC-5AC9F3DE31EA}">
      <dgm:prSet/>
      <dgm:spPr/>
      <dgm:t>
        <a:bodyPr/>
        <a:lstStyle/>
        <a:p>
          <a:endParaRPr lang="en-US"/>
        </a:p>
      </dgm:t>
    </dgm:pt>
    <dgm:pt modelId="{F027B010-0663-4E37-AC76-BE8A7F50445D}">
      <dgm:prSet/>
      <dgm:spPr/>
      <dgm:t>
        <a:bodyPr/>
        <a:lstStyle/>
        <a:p>
          <a:r>
            <a:rPr lang="en-US"/>
            <a:t>20k new customers</a:t>
          </a:r>
        </a:p>
      </dgm:t>
    </dgm:pt>
    <dgm:pt modelId="{D1040914-BCAD-4854-A38C-2C1A935908EC}" type="parTrans" cxnId="{BC5483B1-1370-4ED7-8346-BA78CB023BDD}">
      <dgm:prSet/>
      <dgm:spPr/>
      <dgm:t>
        <a:bodyPr/>
        <a:lstStyle/>
        <a:p>
          <a:endParaRPr lang="en-US"/>
        </a:p>
      </dgm:t>
    </dgm:pt>
    <dgm:pt modelId="{354C6327-DBD3-4AA3-94F2-7F90FA7B7D9F}" type="sibTrans" cxnId="{BC5483B1-1370-4ED7-8346-BA78CB023BDD}">
      <dgm:prSet/>
      <dgm:spPr/>
      <dgm:t>
        <a:bodyPr/>
        <a:lstStyle/>
        <a:p>
          <a:endParaRPr lang="en-US"/>
        </a:p>
      </dgm:t>
    </dgm:pt>
    <dgm:pt modelId="{60D389D8-14EE-45ED-BE95-2247EEBC735B}">
      <dgm:prSet/>
      <dgm:spPr/>
      <dgm:t>
        <a:bodyPr/>
        <a:lstStyle/>
        <a:p>
          <a:r>
            <a:rPr lang="en-US"/>
            <a:t>Operational savings</a:t>
          </a:r>
        </a:p>
      </dgm:t>
    </dgm:pt>
    <dgm:pt modelId="{BA376322-8F6C-4346-B8E6-EA8DBE84B904}" type="parTrans" cxnId="{8C8BDB63-66D5-4838-8C5D-E0C050972D21}">
      <dgm:prSet/>
      <dgm:spPr/>
      <dgm:t>
        <a:bodyPr/>
        <a:lstStyle/>
        <a:p>
          <a:endParaRPr lang="en-US"/>
        </a:p>
      </dgm:t>
    </dgm:pt>
    <dgm:pt modelId="{FBAAF32F-291D-4639-8725-C6954A460788}" type="sibTrans" cxnId="{8C8BDB63-66D5-4838-8C5D-E0C050972D21}">
      <dgm:prSet/>
      <dgm:spPr/>
      <dgm:t>
        <a:bodyPr/>
        <a:lstStyle/>
        <a:p>
          <a:endParaRPr lang="en-US"/>
        </a:p>
      </dgm:t>
    </dgm:pt>
    <dgm:pt modelId="{CC3E4259-EC3F-4F7F-95D7-965798643449}">
      <dgm:prSet/>
      <dgm:spPr/>
      <dgm:t>
        <a:bodyPr/>
        <a:lstStyle/>
        <a:p>
          <a:r>
            <a:rPr lang="en-US"/>
            <a:t>Strong cash reserves</a:t>
          </a:r>
        </a:p>
      </dgm:t>
    </dgm:pt>
    <dgm:pt modelId="{C5A9ED04-8B4C-4C2D-AB8D-1730179A291A}" type="parTrans" cxnId="{FEDAA24B-3E9D-4A27-B6EF-8D0867FC4599}">
      <dgm:prSet/>
      <dgm:spPr/>
      <dgm:t>
        <a:bodyPr/>
        <a:lstStyle/>
        <a:p>
          <a:endParaRPr lang="en-US"/>
        </a:p>
      </dgm:t>
    </dgm:pt>
    <dgm:pt modelId="{4975BE00-59D8-4798-85BD-82E6013D3252}" type="sibTrans" cxnId="{FEDAA24B-3E9D-4A27-B6EF-8D0867FC4599}">
      <dgm:prSet/>
      <dgm:spPr/>
      <dgm:t>
        <a:bodyPr/>
        <a:lstStyle/>
        <a:p>
          <a:endParaRPr lang="en-US"/>
        </a:p>
      </dgm:t>
    </dgm:pt>
    <dgm:pt modelId="{1F388714-C20C-DE47-854D-9AE532C9D42C}" type="pres">
      <dgm:prSet presAssocID="{34FEC5AD-06E0-4AD0-9D52-6C7A0B676917}" presName="linear" presStyleCnt="0">
        <dgm:presLayoutVars>
          <dgm:animLvl val="lvl"/>
          <dgm:resizeHandles val="exact"/>
        </dgm:presLayoutVars>
      </dgm:prSet>
      <dgm:spPr/>
    </dgm:pt>
    <dgm:pt modelId="{468E3764-9B4C-B84A-93C2-191581B75975}" type="pres">
      <dgm:prSet presAssocID="{2A8A5684-318B-4E2F-92FB-E36571FE54E4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D449FAD4-C92A-274F-A620-B55AEDE74808}" type="pres">
      <dgm:prSet presAssocID="{7DECB30A-32B2-4655-8383-B1D6CE4B402B}" presName="spacer" presStyleCnt="0"/>
      <dgm:spPr/>
    </dgm:pt>
    <dgm:pt modelId="{37725FAE-C757-C948-AD48-F74499983F7A}" type="pres">
      <dgm:prSet presAssocID="{89EE36FC-02D6-45D3-9AF9-80B4D0129D86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468363A0-9C7F-3749-86D7-C3F88844F01A}" type="pres">
      <dgm:prSet presAssocID="{6FB7DC5B-18CC-4C2D-BBF8-E70417FF888E}" presName="spacer" presStyleCnt="0"/>
      <dgm:spPr/>
    </dgm:pt>
    <dgm:pt modelId="{9E39110B-0E4D-814D-8F2D-33B8FA9D3AE5}" type="pres">
      <dgm:prSet presAssocID="{ABA41528-9F3B-47AC-825A-5A2007C54109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70A5EB75-986F-5745-B16A-A5D993A395A2}" type="pres">
      <dgm:prSet presAssocID="{495B3971-DD5A-466D-9BF7-E0AD33C28731}" presName="spacer" presStyleCnt="0"/>
      <dgm:spPr/>
    </dgm:pt>
    <dgm:pt modelId="{AAB8FA59-07BB-B34C-BEA9-5A1F55B4B4E5}" type="pres">
      <dgm:prSet presAssocID="{F027B010-0663-4E37-AC76-BE8A7F50445D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71BB3300-E380-6043-B9E7-4A8D7D62B463}" type="pres">
      <dgm:prSet presAssocID="{354C6327-DBD3-4AA3-94F2-7F90FA7B7D9F}" presName="spacer" presStyleCnt="0"/>
      <dgm:spPr/>
    </dgm:pt>
    <dgm:pt modelId="{EEDF88A5-244D-F641-B288-5D160E73C78A}" type="pres">
      <dgm:prSet presAssocID="{60D389D8-14EE-45ED-BE95-2247EEBC735B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D6FA6707-2EAC-E344-BBED-F3DDB9EE87FE}" type="pres">
      <dgm:prSet presAssocID="{FBAAF32F-291D-4639-8725-C6954A460788}" presName="spacer" presStyleCnt="0"/>
      <dgm:spPr/>
    </dgm:pt>
    <dgm:pt modelId="{89148FE0-1922-6943-8FA2-924944E1AF62}" type="pres">
      <dgm:prSet presAssocID="{CC3E4259-EC3F-4F7F-95D7-965798643449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FEDAA24B-3E9D-4A27-B6EF-8D0867FC4599}" srcId="{34FEC5AD-06E0-4AD0-9D52-6C7A0B676917}" destId="{CC3E4259-EC3F-4F7F-95D7-965798643449}" srcOrd="5" destOrd="0" parTransId="{C5A9ED04-8B4C-4C2D-AB8D-1730179A291A}" sibTransId="{4975BE00-59D8-4798-85BD-82E6013D3252}"/>
    <dgm:cxn modelId="{37E14D4D-FB95-4B65-8ACC-5AC9F3DE31EA}" srcId="{34FEC5AD-06E0-4AD0-9D52-6C7A0B676917}" destId="{ABA41528-9F3B-47AC-825A-5A2007C54109}" srcOrd="2" destOrd="0" parTransId="{D43E465E-34BF-4AAD-9841-20B8CEB5E097}" sibTransId="{495B3971-DD5A-466D-9BF7-E0AD33C28731}"/>
    <dgm:cxn modelId="{59878963-037F-4363-A68E-3BE8B680B11A}" srcId="{34FEC5AD-06E0-4AD0-9D52-6C7A0B676917}" destId="{2A8A5684-318B-4E2F-92FB-E36571FE54E4}" srcOrd="0" destOrd="0" parTransId="{7E79EEE1-3C7F-4B17-B025-D5A1C4CB0CD0}" sibTransId="{7DECB30A-32B2-4655-8383-B1D6CE4B402B}"/>
    <dgm:cxn modelId="{8C8BDB63-66D5-4838-8C5D-E0C050972D21}" srcId="{34FEC5AD-06E0-4AD0-9D52-6C7A0B676917}" destId="{60D389D8-14EE-45ED-BE95-2247EEBC735B}" srcOrd="4" destOrd="0" parTransId="{BA376322-8F6C-4346-B8E6-EA8DBE84B904}" sibTransId="{FBAAF32F-291D-4639-8725-C6954A460788}"/>
    <dgm:cxn modelId="{B62BEF86-28B6-4812-8A27-6D909BFCB9A3}" srcId="{34FEC5AD-06E0-4AD0-9D52-6C7A0B676917}" destId="{89EE36FC-02D6-45D3-9AF9-80B4D0129D86}" srcOrd="1" destOrd="0" parTransId="{825F7DD0-DF12-4F73-AC72-9479A9ED4F97}" sibTransId="{6FB7DC5B-18CC-4C2D-BBF8-E70417FF888E}"/>
    <dgm:cxn modelId="{4790088B-492D-C948-8C82-6C20B49DBD2F}" type="presOf" srcId="{89EE36FC-02D6-45D3-9AF9-80B4D0129D86}" destId="{37725FAE-C757-C948-AD48-F74499983F7A}" srcOrd="0" destOrd="0" presId="urn:microsoft.com/office/officeart/2005/8/layout/vList2"/>
    <dgm:cxn modelId="{82E2A796-E653-4542-9A6C-54905C9FF868}" type="presOf" srcId="{2A8A5684-318B-4E2F-92FB-E36571FE54E4}" destId="{468E3764-9B4C-B84A-93C2-191581B75975}" srcOrd="0" destOrd="0" presId="urn:microsoft.com/office/officeart/2005/8/layout/vList2"/>
    <dgm:cxn modelId="{5268E1A4-5B66-B446-8194-268ACBDBFFEC}" type="presOf" srcId="{CC3E4259-EC3F-4F7F-95D7-965798643449}" destId="{89148FE0-1922-6943-8FA2-924944E1AF62}" srcOrd="0" destOrd="0" presId="urn:microsoft.com/office/officeart/2005/8/layout/vList2"/>
    <dgm:cxn modelId="{BC5483B1-1370-4ED7-8346-BA78CB023BDD}" srcId="{34FEC5AD-06E0-4AD0-9D52-6C7A0B676917}" destId="{F027B010-0663-4E37-AC76-BE8A7F50445D}" srcOrd="3" destOrd="0" parTransId="{D1040914-BCAD-4854-A38C-2C1A935908EC}" sibTransId="{354C6327-DBD3-4AA3-94F2-7F90FA7B7D9F}"/>
    <dgm:cxn modelId="{857239B7-874A-8C4D-B11E-ED1584420118}" type="presOf" srcId="{60D389D8-14EE-45ED-BE95-2247EEBC735B}" destId="{EEDF88A5-244D-F641-B288-5D160E73C78A}" srcOrd="0" destOrd="0" presId="urn:microsoft.com/office/officeart/2005/8/layout/vList2"/>
    <dgm:cxn modelId="{6EC069CA-7956-2643-B907-98CD0B939B52}" type="presOf" srcId="{ABA41528-9F3B-47AC-825A-5A2007C54109}" destId="{9E39110B-0E4D-814D-8F2D-33B8FA9D3AE5}" srcOrd="0" destOrd="0" presId="urn:microsoft.com/office/officeart/2005/8/layout/vList2"/>
    <dgm:cxn modelId="{2E8876D2-EA79-2444-8C4D-B2D88EC99FD5}" type="presOf" srcId="{34FEC5AD-06E0-4AD0-9D52-6C7A0B676917}" destId="{1F388714-C20C-DE47-854D-9AE532C9D42C}" srcOrd="0" destOrd="0" presId="urn:microsoft.com/office/officeart/2005/8/layout/vList2"/>
    <dgm:cxn modelId="{4E78A3FE-AF1B-3346-A537-68E4B493F82A}" type="presOf" srcId="{F027B010-0663-4E37-AC76-BE8A7F50445D}" destId="{AAB8FA59-07BB-B34C-BEA9-5A1F55B4B4E5}" srcOrd="0" destOrd="0" presId="urn:microsoft.com/office/officeart/2005/8/layout/vList2"/>
    <dgm:cxn modelId="{44301764-D717-054F-A382-F9EADA0C1F6A}" type="presParOf" srcId="{1F388714-C20C-DE47-854D-9AE532C9D42C}" destId="{468E3764-9B4C-B84A-93C2-191581B75975}" srcOrd="0" destOrd="0" presId="urn:microsoft.com/office/officeart/2005/8/layout/vList2"/>
    <dgm:cxn modelId="{E9648C83-394E-DE4D-B473-1336A41FF09F}" type="presParOf" srcId="{1F388714-C20C-DE47-854D-9AE532C9D42C}" destId="{D449FAD4-C92A-274F-A620-B55AEDE74808}" srcOrd="1" destOrd="0" presId="urn:microsoft.com/office/officeart/2005/8/layout/vList2"/>
    <dgm:cxn modelId="{88E565D8-D7FF-A54B-A957-C3D30E34AB10}" type="presParOf" srcId="{1F388714-C20C-DE47-854D-9AE532C9D42C}" destId="{37725FAE-C757-C948-AD48-F74499983F7A}" srcOrd="2" destOrd="0" presId="urn:microsoft.com/office/officeart/2005/8/layout/vList2"/>
    <dgm:cxn modelId="{E6C469F6-92FB-E444-8E7C-9765846B6D9B}" type="presParOf" srcId="{1F388714-C20C-DE47-854D-9AE532C9D42C}" destId="{468363A0-9C7F-3749-86D7-C3F88844F01A}" srcOrd="3" destOrd="0" presId="urn:microsoft.com/office/officeart/2005/8/layout/vList2"/>
    <dgm:cxn modelId="{C488A038-8DDC-E646-9078-BA1446B47984}" type="presParOf" srcId="{1F388714-C20C-DE47-854D-9AE532C9D42C}" destId="{9E39110B-0E4D-814D-8F2D-33B8FA9D3AE5}" srcOrd="4" destOrd="0" presId="urn:microsoft.com/office/officeart/2005/8/layout/vList2"/>
    <dgm:cxn modelId="{7AE300B4-52A1-4C4E-85D8-BA4096FC2B58}" type="presParOf" srcId="{1F388714-C20C-DE47-854D-9AE532C9D42C}" destId="{70A5EB75-986F-5745-B16A-A5D993A395A2}" srcOrd="5" destOrd="0" presId="urn:microsoft.com/office/officeart/2005/8/layout/vList2"/>
    <dgm:cxn modelId="{68E02DC9-B59C-BE4E-924C-FE2A1A2596B1}" type="presParOf" srcId="{1F388714-C20C-DE47-854D-9AE532C9D42C}" destId="{AAB8FA59-07BB-B34C-BEA9-5A1F55B4B4E5}" srcOrd="6" destOrd="0" presId="urn:microsoft.com/office/officeart/2005/8/layout/vList2"/>
    <dgm:cxn modelId="{3ED53A2C-D403-4148-8F1D-3EF3CDC964EC}" type="presParOf" srcId="{1F388714-C20C-DE47-854D-9AE532C9D42C}" destId="{71BB3300-E380-6043-B9E7-4A8D7D62B463}" srcOrd="7" destOrd="0" presId="urn:microsoft.com/office/officeart/2005/8/layout/vList2"/>
    <dgm:cxn modelId="{EC4CC578-1942-FB46-8BC1-93474BB907FF}" type="presParOf" srcId="{1F388714-C20C-DE47-854D-9AE532C9D42C}" destId="{EEDF88A5-244D-F641-B288-5D160E73C78A}" srcOrd="8" destOrd="0" presId="urn:microsoft.com/office/officeart/2005/8/layout/vList2"/>
    <dgm:cxn modelId="{3D9C9566-7939-EA48-A89C-396D8A12A6D3}" type="presParOf" srcId="{1F388714-C20C-DE47-854D-9AE532C9D42C}" destId="{D6FA6707-2EAC-E344-BBED-F3DDB9EE87FE}" srcOrd="9" destOrd="0" presId="urn:microsoft.com/office/officeart/2005/8/layout/vList2"/>
    <dgm:cxn modelId="{9FCCE5DD-0D52-FE4A-9108-B95F139F9E7D}" type="presParOf" srcId="{1F388714-C20C-DE47-854D-9AE532C9D42C}" destId="{89148FE0-1922-6943-8FA2-924944E1AF62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B94EEE2-A725-4763-A8A8-A81C4E9F8035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1C5E935-A2FC-4D95-8CED-8B42E0BD1EC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Expand into new markets</a:t>
          </a:r>
        </a:p>
      </dgm:t>
    </dgm:pt>
    <dgm:pt modelId="{CABE00BC-8CE6-40B6-BDFC-854433B5DDF0}" type="parTrans" cxnId="{1231D0EB-37B4-40F9-A076-D149216AFEEE}">
      <dgm:prSet/>
      <dgm:spPr/>
      <dgm:t>
        <a:bodyPr/>
        <a:lstStyle/>
        <a:p>
          <a:endParaRPr lang="en-US"/>
        </a:p>
      </dgm:t>
    </dgm:pt>
    <dgm:pt modelId="{FA52A765-8F4B-4543-9B34-FD08A6BBC67E}" type="sibTrans" cxnId="{1231D0EB-37B4-40F9-A076-D149216AFEEE}">
      <dgm:prSet/>
      <dgm:spPr/>
      <dgm:t>
        <a:bodyPr/>
        <a:lstStyle/>
        <a:p>
          <a:endParaRPr lang="en-US"/>
        </a:p>
      </dgm:t>
    </dgm:pt>
    <dgm:pt modelId="{CD6D97AD-9A0D-4D42-BE4D-5DD8C72E269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Increase R&amp;D investment</a:t>
          </a:r>
        </a:p>
      </dgm:t>
    </dgm:pt>
    <dgm:pt modelId="{F4C56E75-824C-4FC3-8BC1-56E554EAAF5C}" type="parTrans" cxnId="{F4A1AE7B-62DE-45D4-B9B4-AB241796AB3C}">
      <dgm:prSet/>
      <dgm:spPr/>
      <dgm:t>
        <a:bodyPr/>
        <a:lstStyle/>
        <a:p>
          <a:endParaRPr lang="en-US"/>
        </a:p>
      </dgm:t>
    </dgm:pt>
    <dgm:pt modelId="{D6C3B660-6184-4011-B394-5D9DDBFB8536}" type="sibTrans" cxnId="{F4A1AE7B-62DE-45D4-B9B4-AB241796AB3C}">
      <dgm:prSet/>
      <dgm:spPr/>
      <dgm:t>
        <a:bodyPr/>
        <a:lstStyle/>
        <a:p>
          <a:endParaRPr lang="en-US"/>
        </a:p>
      </dgm:t>
    </dgm:pt>
    <dgm:pt modelId="{F45C8363-1734-4EA4-9C0A-33341FB9D80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Boost online presence</a:t>
          </a:r>
        </a:p>
      </dgm:t>
    </dgm:pt>
    <dgm:pt modelId="{BE7FF117-F13C-43BB-901A-8407CD9686DE}" type="parTrans" cxnId="{F36DFE34-9B2A-4836-B344-88D7FC062BC5}">
      <dgm:prSet/>
      <dgm:spPr/>
      <dgm:t>
        <a:bodyPr/>
        <a:lstStyle/>
        <a:p>
          <a:endParaRPr lang="en-US"/>
        </a:p>
      </dgm:t>
    </dgm:pt>
    <dgm:pt modelId="{8F871955-671E-41F8-976C-571E7F47A379}" type="sibTrans" cxnId="{F36DFE34-9B2A-4836-B344-88D7FC062BC5}">
      <dgm:prSet/>
      <dgm:spPr/>
      <dgm:t>
        <a:bodyPr/>
        <a:lstStyle/>
        <a:p>
          <a:endParaRPr lang="en-US"/>
        </a:p>
      </dgm:t>
    </dgm:pt>
    <dgm:pt modelId="{73A5810F-43C6-43F4-9E26-69E82E71F20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Adopt sustainability</a:t>
          </a:r>
        </a:p>
      </dgm:t>
    </dgm:pt>
    <dgm:pt modelId="{78C1A9B3-C834-47E1-AD6C-CF729798E299}" type="parTrans" cxnId="{294E7769-560F-486A-B3DA-B86020E337D2}">
      <dgm:prSet/>
      <dgm:spPr/>
      <dgm:t>
        <a:bodyPr/>
        <a:lstStyle/>
        <a:p>
          <a:endParaRPr lang="en-US"/>
        </a:p>
      </dgm:t>
    </dgm:pt>
    <dgm:pt modelId="{A561C427-45E0-451C-8873-58B7775AF17B}" type="sibTrans" cxnId="{294E7769-560F-486A-B3DA-B86020E337D2}">
      <dgm:prSet/>
      <dgm:spPr/>
      <dgm:t>
        <a:bodyPr/>
        <a:lstStyle/>
        <a:p>
          <a:endParaRPr lang="en-US"/>
        </a:p>
      </dgm:t>
    </dgm:pt>
    <dgm:pt modelId="{FE2EE3AD-952A-44F2-A73E-4E2A1E3E5DE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Enhance customer service</a:t>
          </a:r>
        </a:p>
      </dgm:t>
    </dgm:pt>
    <dgm:pt modelId="{A4A1BC93-4936-4757-B938-76983639D0C8}" type="parTrans" cxnId="{19C84014-6E64-44CB-AA49-8538ED4FFB94}">
      <dgm:prSet/>
      <dgm:spPr/>
      <dgm:t>
        <a:bodyPr/>
        <a:lstStyle/>
        <a:p>
          <a:endParaRPr lang="en-US"/>
        </a:p>
      </dgm:t>
    </dgm:pt>
    <dgm:pt modelId="{74415D41-9D32-40B4-9946-605D333FFDC9}" type="sibTrans" cxnId="{19C84014-6E64-44CB-AA49-8538ED4FFB94}">
      <dgm:prSet/>
      <dgm:spPr/>
      <dgm:t>
        <a:bodyPr/>
        <a:lstStyle/>
        <a:p>
          <a:endParaRPr lang="en-US"/>
        </a:p>
      </dgm:t>
    </dgm:pt>
    <dgm:pt modelId="{380243BF-6FAE-4BB2-8E43-46E4827A7C31}" type="pres">
      <dgm:prSet presAssocID="{2B94EEE2-A725-4763-A8A8-A81C4E9F8035}" presName="root" presStyleCnt="0">
        <dgm:presLayoutVars>
          <dgm:dir/>
          <dgm:resizeHandles val="exact"/>
        </dgm:presLayoutVars>
      </dgm:prSet>
      <dgm:spPr/>
    </dgm:pt>
    <dgm:pt modelId="{E7B498FF-9409-4B4E-9A31-3B77FB9EFEC2}" type="pres">
      <dgm:prSet presAssocID="{F1C5E935-A2FC-4D95-8CED-8B42E0BD1EC5}" presName="compNode" presStyleCnt="0"/>
      <dgm:spPr/>
    </dgm:pt>
    <dgm:pt modelId="{3DE5878B-687C-4DE0-B484-E22D4A25F0F8}" type="pres">
      <dgm:prSet presAssocID="{F1C5E935-A2FC-4D95-8CED-8B42E0BD1EC5}" presName="bgRect" presStyleLbl="bgShp" presStyleIdx="0" presStyleCnt="5"/>
      <dgm:spPr/>
    </dgm:pt>
    <dgm:pt modelId="{73A34034-80FB-4E1D-8057-EA2AF111706E}" type="pres">
      <dgm:prSet presAssocID="{F1C5E935-A2FC-4D95-8CED-8B42E0BD1EC5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BFEB83C6-A249-4E73-94EF-81A4BECFC7EA}" type="pres">
      <dgm:prSet presAssocID="{F1C5E935-A2FC-4D95-8CED-8B42E0BD1EC5}" presName="spaceRect" presStyleCnt="0"/>
      <dgm:spPr/>
    </dgm:pt>
    <dgm:pt modelId="{A964F0A4-F295-47D2-B303-D6329B626FF8}" type="pres">
      <dgm:prSet presAssocID="{F1C5E935-A2FC-4D95-8CED-8B42E0BD1EC5}" presName="parTx" presStyleLbl="revTx" presStyleIdx="0" presStyleCnt="5">
        <dgm:presLayoutVars>
          <dgm:chMax val="0"/>
          <dgm:chPref val="0"/>
        </dgm:presLayoutVars>
      </dgm:prSet>
      <dgm:spPr/>
    </dgm:pt>
    <dgm:pt modelId="{9B2989D5-4463-44F2-8421-DA9C75ADBE77}" type="pres">
      <dgm:prSet presAssocID="{FA52A765-8F4B-4543-9B34-FD08A6BBC67E}" presName="sibTrans" presStyleCnt="0"/>
      <dgm:spPr/>
    </dgm:pt>
    <dgm:pt modelId="{57CE3377-15BA-40C6-9CC8-735BC3FA6420}" type="pres">
      <dgm:prSet presAssocID="{CD6D97AD-9A0D-4D42-BE4D-5DD8C72E269B}" presName="compNode" presStyleCnt="0"/>
      <dgm:spPr/>
    </dgm:pt>
    <dgm:pt modelId="{E450BB2F-BA1F-45D8-B500-A22282FC3E30}" type="pres">
      <dgm:prSet presAssocID="{CD6D97AD-9A0D-4D42-BE4D-5DD8C72E269B}" presName="bgRect" presStyleLbl="bgShp" presStyleIdx="1" presStyleCnt="5"/>
      <dgm:spPr/>
    </dgm:pt>
    <dgm:pt modelId="{0CC67C9C-E5F4-4866-BB9B-5AD4953584B9}" type="pres">
      <dgm:prSet presAssocID="{CD6D97AD-9A0D-4D42-BE4D-5DD8C72E269B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r Graph with Upward Trend"/>
        </a:ext>
      </dgm:extLst>
    </dgm:pt>
    <dgm:pt modelId="{CC5B881E-ECA5-4FC8-8C6D-A3EB892E512E}" type="pres">
      <dgm:prSet presAssocID="{CD6D97AD-9A0D-4D42-BE4D-5DD8C72E269B}" presName="spaceRect" presStyleCnt="0"/>
      <dgm:spPr/>
    </dgm:pt>
    <dgm:pt modelId="{9A4DC534-8315-4965-BCC5-DF7AE7D083E2}" type="pres">
      <dgm:prSet presAssocID="{CD6D97AD-9A0D-4D42-BE4D-5DD8C72E269B}" presName="parTx" presStyleLbl="revTx" presStyleIdx="1" presStyleCnt="5">
        <dgm:presLayoutVars>
          <dgm:chMax val="0"/>
          <dgm:chPref val="0"/>
        </dgm:presLayoutVars>
      </dgm:prSet>
      <dgm:spPr/>
    </dgm:pt>
    <dgm:pt modelId="{C039A491-3CC9-4A9F-8557-5CE5CF0DA7C9}" type="pres">
      <dgm:prSet presAssocID="{D6C3B660-6184-4011-B394-5D9DDBFB8536}" presName="sibTrans" presStyleCnt="0"/>
      <dgm:spPr/>
    </dgm:pt>
    <dgm:pt modelId="{AD156A1E-CADD-40F5-9162-646A9318A57E}" type="pres">
      <dgm:prSet presAssocID="{F45C8363-1734-4EA4-9C0A-33341FB9D808}" presName="compNode" presStyleCnt="0"/>
      <dgm:spPr/>
    </dgm:pt>
    <dgm:pt modelId="{8EFC2A9E-8FE4-4AAC-A61E-05E281F73BC9}" type="pres">
      <dgm:prSet presAssocID="{F45C8363-1734-4EA4-9C0A-33341FB9D808}" presName="bgRect" presStyleLbl="bgShp" presStyleIdx="2" presStyleCnt="5"/>
      <dgm:spPr/>
    </dgm:pt>
    <dgm:pt modelId="{1B3F15CB-F5D1-41B4-ACB1-66BB8B3A8CCE}" type="pres">
      <dgm:prSet presAssocID="{F45C8363-1734-4EA4-9C0A-33341FB9D808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aptop"/>
        </a:ext>
      </dgm:extLst>
    </dgm:pt>
    <dgm:pt modelId="{C5F475B7-2B16-4161-B20C-63899EAFDC01}" type="pres">
      <dgm:prSet presAssocID="{F45C8363-1734-4EA4-9C0A-33341FB9D808}" presName="spaceRect" presStyleCnt="0"/>
      <dgm:spPr/>
    </dgm:pt>
    <dgm:pt modelId="{B69094D9-A6E6-49E8-8CAD-2625CC2A7413}" type="pres">
      <dgm:prSet presAssocID="{F45C8363-1734-4EA4-9C0A-33341FB9D808}" presName="parTx" presStyleLbl="revTx" presStyleIdx="2" presStyleCnt="5">
        <dgm:presLayoutVars>
          <dgm:chMax val="0"/>
          <dgm:chPref val="0"/>
        </dgm:presLayoutVars>
      </dgm:prSet>
      <dgm:spPr/>
    </dgm:pt>
    <dgm:pt modelId="{CA87643E-F314-4BA9-9BA4-8496239F96E5}" type="pres">
      <dgm:prSet presAssocID="{8F871955-671E-41F8-976C-571E7F47A379}" presName="sibTrans" presStyleCnt="0"/>
      <dgm:spPr/>
    </dgm:pt>
    <dgm:pt modelId="{DE422144-3507-46DD-934E-628D0520CBA5}" type="pres">
      <dgm:prSet presAssocID="{73A5810F-43C6-43F4-9E26-69E82E71F20A}" presName="compNode" presStyleCnt="0"/>
      <dgm:spPr/>
    </dgm:pt>
    <dgm:pt modelId="{AD0282CB-F527-4146-96CE-200A8FD42D97}" type="pres">
      <dgm:prSet presAssocID="{73A5810F-43C6-43F4-9E26-69E82E71F20A}" presName="bgRect" presStyleLbl="bgShp" presStyleIdx="3" presStyleCnt="5"/>
      <dgm:spPr/>
    </dgm:pt>
    <dgm:pt modelId="{AB6C5149-36DD-4702-86A4-EBAB90A5E6BB}" type="pres">
      <dgm:prSet presAssocID="{73A5810F-43C6-43F4-9E26-69E82E71F20A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eciduous tree"/>
        </a:ext>
      </dgm:extLst>
    </dgm:pt>
    <dgm:pt modelId="{1846C7AF-25B8-4FC4-834C-95F44C102665}" type="pres">
      <dgm:prSet presAssocID="{73A5810F-43C6-43F4-9E26-69E82E71F20A}" presName="spaceRect" presStyleCnt="0"/>
      <dgm:spPr/>
    </dgm:pt>
    <dgm:pt modelId="{6868AA49-CDB3-46DA-87B0-626D92E7811D}" type="pres">
      <dgm:prSet presAssocID="{73A5810F-43C6-43F4-9E26-69E82E71F20A}" presName="parTx" presStyleLbl="revTx" presStyleIdx="3" presStyleCnt="5">
        <dgm:presLayoutVars>
          <dgm:chMax val="0"/>
          <dgm:chPref val="0"/>
        </dgm:presLayoutVars>
      </dgm:prSet>
      <dgm:spPr/>
    </dgm:pt>
    <dgm:pt modelId="{592378EC-95C3-4D73-8C28-7CF179539AB0}" type="pres">
      <dgm:prSet presAssocID="{A561C427-45E0-451C-8873-58B7775AF17B}" presName="sibTrans" presStyleCnt="0"/>
      <dgm:spPr/>
    </dgm:pt>
    <dgm:pt modelId="{119D52AF-7291-4693-8708-3F1CED0AA6C0}" type="pres">
      <dgm:prSet presAssocID="{FE2EE3AD-952A-44F2-A73E-4E2A1E3E5DEB}" presName="compNode" presStyleCnt="0"/>
      <dgm:spPr/>
    </dgm:pt>
    <dgm:pt modelId="{B2642368-0F29-4327-8B7B-5FF1A87EBBBE}" type="pres">
      <dgm:prSet presAssocID="{FE2EE3AD-952A-44F2-A73E-4E2A1E3E5DEB}" presName="bgRect" presStyleLbl="bgShp" presStyleIdx="4" presStyleCnt="5"/>
      <dgm:spPr/>
    </dgm:pt>
    <dgm:pt modelId="{769AAC86-51EF-4465-BC11-0DD333D55701}" type="pres">
      <dgm:prSet presAssocID="{FE2EE3AD-952A-44F2-A73E-4E2A1E3E5DEB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all center"/>
        </a:ext>
      </dgm:extLst>
    </dgm:pt>
    <dgm:pt modelId="{8215A508-AA57-47BF-820F-0180B8471C3F}" type="pres">
      <dgm:prSet presAssocID="{FE2EE3AD-952A-44F2-A73E-4E2A1E3E5DEB}" presName="spaceRect" presStyleCnt="0"/>
      <dgm:spPr/>
    </dgm:pt>
    <dgm:pt modelId="{3D4C3F10-3A44-47CB-849B-A12B64AE04D0}" type="pres">
      <dgm:prSet presAssocID="{FE2EE3AD-952A-44F2-A73E-4E2A1E3E5DEB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19C84014-6E64-44CB-AA49-8538ED4FFB94}" srcId="{2B94EEE2-A725-4763-A8A8-A81C4E9F8035}" destId="{FE2EE3AD-952A-44F2-A73E-4E2A1E3E5DEB}" srcOrd="4" destOrd="0" parTransId="{A4A1BC93-4936-4757-B938-76983639D0C8}" sibTransId="{74415D41-9D32-40B4-9946-605D333FFDC9}"/>
    <dgm:cxn modelId="{68986527-2A8B-4D58-B431-7A38160E9D37}" type="presOf" srcId="{73A5810F-43C6-43F4-9E26-69E82E71F20A}" destId="{6868AA49-CDB3-46DA-87B0-626D92E7811D}" srcOrd="0" destOrd="0" presId="urn:microsoft.com/office/officeart/2018/2/layout/IconVerticalSolidList"/>
    <dgm:cxn modelId="{F36DFE34-9B2A-4836-B344-88D7FC062BC5}" srcId="{2B94EEE2-A725-4763-A8A8-A81C4E9F8035}" destId="{F45C8363-1734-4EA4-9C0A-33341FB9D808}" srcOrd="2" destOrd="0" parTransId="{BE7FF117-F13C-43BB-901A-8407CD9686DE}" sibTransId="{8F871955-671E-41F8-976C-571E7F47A379}"/>
    <dgm:cxn modelId="{9333913E-414B-49AB-88F4-48DEE9CF08EC}" type="presOf" srcId="{2B94EEE2-A725-4763-A8A8-A81C4E9F8035}" destId="{380243BF-6FAE-4BB2-8E43-46E4827A7C31}" srcOrd="0" destOrd="0" presId="urn:microsoft.com/office/officeart/2018/2/layout/IconVerticalSolidList"/>
    <dgm:cxn modelId="{294E7769-560F-486A-B3DA-B86020E337D2}" srcId="{2B94EEE2-A725-4763-A8A8-A81C4E9F8035}" destId="{73A5810F-43C6-43F4-9E26-69E82E71F20A}" srcOrd="3" destOrd="0" parTransId="{78C1A9B3-C834-47E1-AD6C-CF729798E299}" sibTransId="{A561C427-45E0-451C-8873-58B7775AF17B}"/>
    <dgm:cxn modelId="{F4A1AE7B-62DE-45D4-B9B4-AB241796AB3C}" srcId="{2B94EEE2-A725-4763-A8A8-A81C4E9F8035}" destId="{CD6D97AD-9A0D-4D42-BE4D-5DD8C72E269B}" srcOrd="1" destOrd="0" parTransId="{F4C56E75-824C-4FC3-8BC1-56E554EAAF5C}" sibTransId="{D6C3B660-6184-4011-B394-5D9DDBFB8536}"/>
    <dgm:cxn modelId="{4BBE548A-54E0-4ED9-B3EC-67A3E673DBC3}" type="presOf" srcId="{F45C8363-1734-4EA4-9C0A-33341FB9D808}" destId="{B69094D9-A6E6-49E8-8CAD-2625CC2A7413}" srcOrd="0" destOrd="0" presId="urn:microsoft.com/office/officeart/2018/2/layout/IconVerticalSolidList"/>
    <dgm:cxn modelId="{4BD9008B-5522-42DB-A7ED-7D5B664C3C56}" type="presOf" srcId="{F1C5E935-A2FC-4D95-8CED-8B42E0BD1EC5}" destId="{A964F0A4-F295-47D2-B303-D6329B626FF8}" srcOrd="0" destOrd="0" presId="urn:microsoft.com/office/officeart/2018/2/layout/IconVerticalSolidList"/>
    <dgm:cxn modelId="{C78B1896-12E6-4D04-94B7-39CD39A853DC}" type="presOf" srcId="{FE2EE3AD-952A-44F2-A73E-4E2A1E3E5DEB}" destId="{3D4C3F10-3A44-47CB-849B-A12B64AE04D0}" srcOrd="0" destOrd="0" presId="urn:microsoft.com/office/officeart/2018/2/layout/IconVerticalSolidList"/>
    <dgm:cxn modelId="{1231D0EB-37B4-40F9-A076-D149216AFEEE}" srcId="{2B94EEE2-A725-4763-A8A8-A81C4E9F8035}" destId="{F1C5E935-A2FC-4D95-8CED-8B42E0BD1EC5}" srcOrd="0" destOrd="0" parTransId="{CABE00BC-8CE6-40B6-BDFC-854433B5DDF0}" sibTransId="{FA52A765-8F4B-4543-9B34-FD08A6BBC67E}"/>
    <dgm:cxn modelId="{07675DEC-DE49-49D1-A4BD-251A2FD77A2E}" type="presOf" srcId="{CD6D97AD-9A0D-4D42-BE4D-5DD8C72E269B}" destId="{9A4DC534-8315-4965-BCC5-DF7AE7D083E2}" srcOrd="0" destOrd="0" presId="urn:microsoft.com/office/officeart/2018/2/layout/IconVerticalSolidList"/>
    <dgm:cxn modelId="{438A9EB6-D2AD-4F23-A4A4-D0B5BA22811C}" type="presParOf" srcId="{380243BF-6FAE-4BB2-8E43-46E4827A7C31}" destId="{E7B498FF-9409-4B4E-9A31-3B77FB9EFEC2}" srcOrd="0" destOrd="0" presId="urn:microsoft.com/office/officeart/2018/2/layout/IconVerticalSolidList"/>
    <dgm:cxn modelId="{7954B3EA-59A9-4F3E-A690-511FE8FE1A5C}" type="presParOf" srcId="{E7B498FF-9409-4B4E-9A31-3B77FB9EFEC2}" destId="{3DE5878B-687C-4DE0-B484-E22D4A25F0F8}" srcOrd="0" destOrd="0" presId="urn:microsoft.com/office/officeart/2018/2/layout/IconVerticalSolidList"/>
    <dgm:cxn modelId="{FEAEF4BD-5642-4E59-B016-61B738DBFC73}" type="presParOf" srcId="{E7B498FF-9409-4B4E-9A31-3B77FB9EFEC2}" destId="{73A34034-80FB-4E1D-8057-EA2AF111706E}" srcOrd="1" destOrd="0" presId="urn:microsoft.com/office/officeart/2018/2/layout/IconVerticalSolidList"/>
    <dgm:cxn modelId="{A81185D3-6EAA-41DD-AED6-DCFFE86F7FFB}" type="presParOf" srcId="{E7B498FF-9409-4B4E-9A31-3B77FB9EFEC2}" destId="{BFEB83C6-A249-4E73-94EF-81A4BECFC7EA}" srcOrd="2" destOrd="0" presId="urn:microsoft.com/office/officeart/2018/2/layout/IconVerticalSolidList"/>
    <dgm:cxn modelId="{AAF6A6CC-8824-4200-94C7-3F520101CB4C}" type="presParOf" srcId="{E7B498FF-9409-4B4E-9A31-3B77FB9EFEC2}" destId="{A964F0A4-F295-47D2-B303-D6329B626FF8}" srcOrd="3" destOrd="0" presId="urn:microsoft.com/office/officeart/2018/2/layout/IconVerticalSolidList"/>
    <dgm:cxn modelId="{72ECADAC-C39B-4B15-8A7A-FFDC4DC18650}" type="presParOf" srcId="{380243BF-6FAE-4BB2-8E43-46E4827A7C31}" destId="{9B2989D5-4463-44F2-8421-DA9C75ADBE77}" srcOrd="1" destOrd="0" presId="urn:microsoft.com/office/officeart/2018/2/layout/IconVerticalSolidList"/>
    <dgm:cxn modelId="{DDE9A817-F476-40A0-9279-F0E47D431549}" type="presParOf" srcId="{380243BF-6FAE-4BB2-8E43-46E4827A7C31}" destId="{57CE3377-15BA-40C6-9CC8-735BC3FA6420}" srcOrd="2" destOrd="0" presId="urn:microsoft.com/office/officeart/2018/2/layout/IconVerticalSolidList"/>
    <dgm:cxn modelId="{D0649D2C-7E53-4D3A-AA9F-C43AE3EE918B}" type="presParOf" srcId="{57CE3377-15BA-40C6-9CC8-735BC3FA6420}" destId="{E450BB2F-BA1F-45D8-B500-A22282FC3E30}" srcOrd="0" destOrd="0" presId="urn:microsoft.com/office/officeart/2018/2/layout/IconVerticalSolidList"/>
    <dgm:cxn modelId="{B32B001C-1C6C-44A1-9CC5-50FB583489B5}" type="presParOf" srcId="{57CE3377-15BA-40C6-9CC8-735BC3FA6420}" destId="{0CC67C9C-E5F4-4866-BB9B-5AD4953584B9}" srcOrd="1" destOrd="0" presId="urn:microsoft.com/office/officeart/2018/2/layout/IconVerticalSolidList"/>
    <dgm:cxn modelId="{5CE31B12-2E7F-48F5-8955-DD6AF784DD3E}" type="presParOf" srcId="{57CE3377-15BA-40C6-9CC8-735BC3FA6420}" destId="{CC5B881E-ECA5-4FC8-8C6D-A3EB892E512E}" srcOrd="2" destOrd="0" presId="urn:microsoft.com/office/officeart/2018/2/layout/IconVerticalSolidList"/>
    <dgm:cxn modelId="{7F2E0D08-4648-4954-8495-861A111FF6D9}" type="presParOf" srcId="{57CE3377-15BA-40C6-9CC8-735BC3FA6420}" destId="{9A4DC534-8315-4965-BCC5-DF7AE7D083E2}" srcOrd="3" destOrd="0" presId="urn:microsoft.com/office/officeart/2018/2/layout/IconVerticalSolidList"/>
    <dgm:cxn modelId="{772F297C-D3B6-49EA-A857-A3AB58CC3C2F}" type="presParOf" srcId="{380243BF-6FAE-4BB2-8E43-46E4827A7C31}" destId="{C039A491-3CC9-4A9F-8557-5CE5CF0DA7C9}" srcOrd="3" destOrd="0" presId="urn:microsoft.com/office/officeart/2018/2/layout/IconVerticalSolidList"/>
    <dgm:cxn modelId="{76C64C39-4DC0-4F09-B686-17A253A99FD0}" type="presParOf" srcId="{380243BF-6FAE-4BB2-8E43-46E4827A7C31}" destId="{AD156A1E-CADD-40F5-9162-646A9318A57E}" srcOrd="4" destOrd="0" presId="urn:microsoft.com/office/officeart/2018/2/layout/IconVerticalSolidList"/>
    <dgm:cxn modelId="{7AB63FD9-3BA1-4666-AC01-8FC0B231931C}" type="presParOf" srcId="{AD156A1E-CADD-40F5-9162-646A9318A57E}" destId="{8EFC2A9E-8FE4-4AAC-A61E-05E281F73BC9}" srcOrd="0" destOrd="0" presId="urn:microsoft.com/office/officeart/2018/2/layout/IconVerticalSolidList"/>
    <dgm:cxn modelId="{03FF610C-7D46-4698-8A20-7D2018EFBB13}" type="presParOf" srcId="{AD156A1E-CADD-40F5-9162-646A9318A57E}" destId="{1B3F15CB-F5D1-41B4-ACB1-66BB8B3A8CCE}" srcOrd="1" destOrd="0" presId="urn:microsoft.com/office/officeart/2018/2/layout/IconVerticalSolidList"/>
    <dgm:cxn modelId="{93C65F8C-F64B-4102-8304-06EB6800EF42}" type="presParOf" srcId="{AD156A1E-CADD-40F5-9162-646A9318A57E}" destId="{C5F475B7-2B16-4161-B20C-63899EAFDC01}" srcOrd="2" destOrd="0" presId="urn:microsoft.com/office/officeart/2018/2/layout/IconVerticalSolidList"/>
    <dgm:cxn modelId="{CC0C849D-5A19-4332-973C-DFDD0380CFD5}" type="presParOf" srcId="{AD156A1E-CADD-40F5-9162-646A9318A57E}" destId="{B69094D9-A6E6-49E8-8CAD-2625CC2A7413}" srcOrd="3" destOrd="0" presId="urn:microsoft.com/office/officeart/2018/2/layout/IconVerticalSolidList"/>
    <dgm:cxn modelId="{FAB6E664-1537-4C3F-8407-B48F5BE8DD6B}" type="presParOf" srcId="{380243BF-6FAE-4BB2-8E43-46E4827A7C31}" destId="{CA87643E-F314-4BA9-9BA4-8496239F96E5}" srcOrd="5" destOrd="0" presId="urn:microsoft.com/office/officeart/2018/2/layout/IconVerticalSolidList"/>
    <dgm:cxn modelId="{DC0C6AA4-A96E-4E6D-9162-5854AC0FF248}" type="presParOf" srcId="{380243BF-6FAE-4BB2-8E43-46E4827A7C31}" destId="{DE422144-3507-46DD-934E-628D0520CBA5}" srcOrd="6" destOrd="0" presId="urn:microsoft.com/office/officeart/2018/2/layout/IconVerticalSolidList"/>
    <dgm:cxn modelId="{28EEC344-57D7-4072-91BA-82A78161EF5E}" type="presParOf" srcId="{DE422144-3507-46DD-934E-628D0520CBA5}" destId="{AD0282CB-F527-4146-96CE-200A8FD42D97}" srcOrd="0" destOrd="0" presId="urn:microsoft.com/office/officeart/2018/2/layout/IconVerticalSolidList"/>
    <dgm:cxn modelId="{D8D0E999-5ACA-4B68-9D9C-1E60E2FA3D18}" type="presParOf" srcId="{DE422144-3507-46DD-934E-628D0520CBA5}" destId="{AB6C5149-36DD-4702-86A4-EBAB90A5E6BB}" srcOrd="1" destOrd="0" presId="urn:microsoft.com/office/officeart/2018/2/layout/IconVerticalSolidList"/>
    <dgm:cxn modelId="{AF50AAEC-6B1B-45FF-A547-BA5C7F20C152}" type="presParOf" srcId="{DE422144-3507-46DD-934E-628D0520CBA5}" destId="{1846C7AF-25B8-4FC4-834C-95F44C102665}" srcOrd="2" destOrd="0" presId="urn:microsoft.com/office/officeart/2018/2/layout/IconVerticalSolidList"/>
    <dgm:cxn modelId="{03290560-D6E3-4801-9A76-532B5E3C018F}" type="presParOf" srcId="{DE422144-3507-46DD-934E-628D0520CBA5}" destId="{6868AA49-CDB3-46DA-87B0-626D92E7811D}" srcOrd="3" destOrd="0" presId="urn:microsoft.com/office/officeart/2018/2/layout/IconVerticalSolidList"/>
    <dgm:cxn modelId="{58B1124C-07FB-4AA7-89AE-CEC1BE29174F}" type="presParOf" srcId="{380243BF-6FAE-4BB2-8E43-46E4827A7C31}" destId="{592378EC-95C3-4D73-8C28-7CF179539AB0}" srcOrd="7" destOrd="0" presId="urn:microsoft.com/office/officeart/2018/2/layout/IconVerticalSolidList"/>
    <dgm:cxn modelId="{DE5E274C-BCEC-4748-80E7-DD24E07F2C8B}" type="presParOf" srcId="{380243BF-6FAE-4BB2-8E43-46E4827A7C31}" destId="{119D52AF-7291-4693-8708-3F1CED0AA6C0}" srcOrd="8" destOrd="0" presId="urn:microsoft.com/office/officeart/2018/2/layout/IconVerticalSolidList"/>
    <dgm:cxn modelId="{7DE73219-9AF9-4F89-B4DB-24C3C8848B35}" type="presParOf" srcId="{119D52AF-7291-4693-8708-3F1CED0AA6C0}" destId="{B2642368-0F29-4327-8B7B-5FF1A87EBBBE}" srcOrd="0" destOrd="0" presId="urn:microsoft.com/office/officeart/2018/2/layout/IconVerticalSolidList"/>
    <dgm:cxn modelId="{777A7214-BA0E-43F4-86FE-5BF91FEE0EB3}" type="presParOf" srcId="{119D52AF-7291-4693-8708-3F1CED0AA6C0}" destId="{769AAC86-51EF-4465-BC11-0DD333D55701}" srcOrd="1" destOrd="0" presId="urn:microsoft.com/office/officeart/2018/2/layout/IconVerticalSolidList"/>
    <dgm:cxn modelId="{7E9D884A-A11F-47DA-8B89-6D67A9CA4A00}" type="presParOf" srcId="{119D52AF-7291-4693-8708-3F1CED0AA6C0}" destId="{8215A508-AA57-47BF-820F-0180B8471C3F}" srcOrd="2" destOrd="0" presId="urn:microsoft.com/office/officeart/2018/2/layout/IconVerticalSolidList"/>
    <dgm:cxn modelId="{288E6EFB-C6F7-4A95-B562-469FE77157CB}" type="presParOf" srcId="{119D52AF-7291-4693-8708-3F1CED0AA6C0}" destId="{3D4C3F10-3A44-47CB-849B-A12B64AE04D0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8E3764-9B4C-B84A-93C2-191581B75975}">
      <dsp:nvSpPr>
        <dsp:cNvPr id="0" name=""/>
        <dsp:cNvSpPr/>
      </dsp:nvSpPr>
      <dsp:spPr>
        <a:xfrm>
          <a:off x="0" y="67949"/>
          <a:ext cx="7886700" cy="62361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Revenue up 15%</a:t>
          </a:r>
        </a:p>
      </dsp:txBody>
      <dsp:txXfrm>
        <a:off x="30442" y="98391"/>
        <a:ext cx="7825816" cy="562726"/>
      </dsp:txXfrm>
    </dsp:sp>
    <dsp:sp modelId="{37725FAE-C757-C948-AD48-F74499983F7A}">
      <dsp:nvSpPr>
        <dsp:cNvPr id="0" name=""/>
        <dsp:cNvSpPr/>
      </dsp:nvSpPr>
      <dsp:spPr>
        <a:xfrm>
          <a:off x="0" y="766439"/>
          <a:ext cx="7886700" cy="62361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Costs reduced</a:t>
          </a:r>
        </a:p>
      </dsp:txBody>
      <dsp:txXfrm>
        <a:off x="30442" y="796881"/>
        <a:ext cx="7825816" cy="562726"/>
      </dsp:txXfrm>
    </dsp:sp>
    <dsp:sp modelId="{9E39110B-0E4D-814D-8F2D-33B8FA9D3AE5}">
      <dsp:nvSpPr>
        <dsp:cNvPr id="0" name=""/>
        <dsp:cNvSpPr/>
      </dsp:nvSpPr>
      <dsp:spPr>
        <a:xfrm>
          <a:off x="0" y="1464929"/>
          <a:ext cx="7886700" cy="62361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Investments outperform</a:t>
          </a:r>
        </a:p>
      </dsp:txBody>
      <dsp:txXfrm>
        <a:off x="30442" y="1495371"/>
        <a:ext cx="7825816" cy="562726"/>
      </dsp:txXfrm>
    </dsp:sp>
    <dsp:sp modelId="{AAB8FA59-07BB-B34C-BEA9-5A1F55B4B4E5}">
      <dsp:nvSpPr>
        <dsp:cNvPr id="0" name=""/>
        <dsp:cNvSpPr/>
      </dsp:nvSpPr>
      <dsp:spPr>
        <a:xfrm>
          <a:off x="0" y="2163420"/>
          <a:ext cx="7886700" cy="62361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20k new customers</a:t>
          </a:r>
        </a:p>
      </dsp:txBody>
      <dsp:txXfrm>
        <a:off x="30442" y="2193862"/>
        <a:ext cx="7825816" cy="562726"/>
      </dsp:txXfrm>
    </dsp:sp>
    <dsp:sp modelId="{EEDF88A5-244D-F641-B288-5D160E73C78A}">
      <dsp:nvSpPr>
        <dsp:cNvPr id="0" name=""/>
        <dsp:cNvSpPr/>
      </dsp:nvSpPr>
      <dsp:spPr>
        <a:xfrm>
          <a:off x="0" y="2861910"/>
          <a:ext cx="7886700" cy="62361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Operational savings</a:t>
          </a:r>
        </a:p>
      </dsp:txBody>
      <dsp:txXfrm>
        <a:off x="30442" y="2892352"/>
        <a:ext cx="7825816" cy="562726"/>
      </dsp:txXfrm>
    </dsp:sp>
    <dsp:sp modelId="{89148FE0-1922-6943-8FA2-924944E1AF62}">
      <dsp:nvSpPr>
        <dsp:cNvPr id="0" name=""/>
        <dsp:cNvSpPr/>
      </dsp:nvSpPr>
      <dsp:spPr>
        <a:xfrm>
          <a:off x="0" y="3560400"/>
          <a:ext cx="7886700" cy="62361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Strong cash reserves</a:t>
          </a:r>
        </a:p>
      </dsp:txBody>
      <dsp:txXfrm>
        <a:off x="30442" y="3590842"/>
        <a:ext cx="7825816" cy="56272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DE5878B-687C-4DE0-B484-E22D4A25F0F8}">
      <dsp:nvSpPr>
        <dsp:cNvPr id="0" name=""/>
        <dsp:cNvSpPr/>
      </dsp:nvSpPr>
      <dsp:spPr>
        <a:xfrm>
          <a:off x="0" y="3321"/>
          <a:ext cx="7886700" cy="70755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3A34034-80FB-4E1D-8057-EA2AF111706E}">
      <dsp:nvSpPr>
        <dsp:cNvPr id="0" name=""/>
        <dsp:cNvSpPr/>
      </dsp:nvSpPr>
      <dsp:spPr>
        <a:xfrm>
          <a:off x="214034" y="162521"/>
          <a:ext cx="389153" cy="38915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64F0A4-F295-47D2-B303-D6329B626FF8}">
      <dsp:nvSpPr>
        <dsp:cNvPr id="0" name=""/>
        <dsp:cNvSpPr/>
      </dsp:nvSpPr>
      <dsp:spPr>
        <a:xfrm>
          <a:off x="817223" y="3321"/>
          <a:ext cx="7069476" cy="7075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883" tIns="74883" rIns="74883" bIns="74883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Expand into new markets</a:t>
          </a:r>
        </a:p>
      </dsp:txBody>
      <dsp:txXfrm>
        <a:off x="817223" y="3321"/>
        <a:ext cx="7069476" cy="707552"/>
      </dsp:txXfrm>
    </dsp:sp>
    <dsp:sp modelId="{E450BB2F-BA1F-45D8-B500-A22282FC3E30}">
      <dsp:nvSpPr>
        <dsp:cNvPr id="0" name=""/>
        <dsp:cNvSpPr/>
      </dsp:nvSpPr>
      <dsp:spPr>
        <a:xfrm>
          <a:off x="0" y="887762"/>
          <a:ext cx="7886700" cy="70755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CC67C9C-E5F4-4866-BB9B-5AD4953584B9}">
      <dsp:nvSpPr>
        <dsp:cNvPr id="0" name=""/>
        <dsp:cNvSpPr/>
      </dsp:nvSpPr>
      <dsp:spPr>
        <a:xfrm>
          <a:off x="214034" y="1046962"/>
          <a:ext cx="389153" cy="38915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4DC534-8315-4965-BCC5-DF7AE7D083E2}">
      <dsp:nvSpPr>
        <dsp:cNvPr id="0" name=""/>
        <dsp:cNvSpPr/>
      </dsp:nvSpPr>
      <dsp:spPr>
        <a:xfrm>
          <a:off x="817223" y="887762"/>
          <a:ext cx="7069476" cy="7075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883" tIns="74883" rIns="74883" bIns="74883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Increase R&amp;D investment</a:t>
          </a:r>
        </a:p>
      </dsp:txBody>
      <dsp:txXfrm>
        <a:off x="817223" y="887762"/>
        <a:ext cx="7069476" cy="707552"/>
      </dsp:txXfrm>
    </dsp:sp>
    <dsp:sp modelId="{8EFC2A9E-8FE4-4AAC-A61E-05E281F73BC9}">
      <dsp:nvSpPr>
        <dsp:cNvPr id="0" name=""/>
        <dsp:cNvSpPr/>
      </dsp:nvSpPr>
      <dsp:spPr>
        <a:xfrm>
          <a:off x="0" y="1772203"/>
          <a:ext cx="7886700" cy="70755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B3F15CB-F5D1-41B4-ACB1-66BB8B3A8CCE}">
      <dsp:nvSpPr>
        <dsp:cNvPr id="0" name=""/>
        <dsp:cNvSpPr/>
      </dsp:nvSpPr>
      <dsp:spPr>
        <a:xfrm>
          <a:off x="214034" y="1931403"/>
          <a:ext cx="389153" cy="38915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69094D9-A6E6-49E8-8CAD-2625CC2A7413}">
      <dsp:nvSpPr>
        <dsp:cNvPr id="0" name=""/>
        <dsp:cNvSpPr/>
      </dsp:nvSpPr>
      <dsp:spPr>
        <a:xfrm>
          <a:off x="817223" y="1772203"/>
          <a:ext cx="7069476" cy="7075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883" tIns="74883" rIns="74883" bIns="74883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Boost online presence</a:t>
          </a:r>
        </a:p>
      </dsp:txBody>
      <dsp:txXfrm>
        <a:off x="817223" y="1772203"/>
        <a:ext cx="7069476" cy="707552"/>
      </dsp:txXfrm>
    </dsp:sp>
    <dsp:sp modelId="{AD0282CB-F527-4146-96CE-200A8FD42D97}">
      <dsp:nvSpPr>
        <dsp:cNvPr id="0" name=""/>
        <dsp:cNvSpPr/>
      </dsp:nvSpPr>
      <dsp:spPr>
        <a:xfrm>
          <a:off x="0" y="2656644"/>
          <a:ext cx="7886700" cy="70755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B6C5149-36DD-4702-86A4-EBAB90A5E6BB}">
      <dsp:nvSpPr>
        <dsp:cNvPr id="0" name=""/>
        <dsp:cNvSpPr/>
      </dsp:nvSpPr>
      <dsp:spPr>
        <a:xfrm>
          <a:off x="214034" y="2815843"/>
          <a:ext cx="389153" cy="38915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68AA49-CDB3-46DA-87B0-626D92E7811D}">
      <dsp:nvSpPr>
        <dsp:cNvPr id="0" name=""/>
        <dsp:cNvSpPr/>
      </dsp:nvSpPr>
      <dsp:spPr>
        <a:xfrm>
          <a:off x="817223" y="2656644"/>
          <a:ext cx="7069476" cy="7075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883" tIns="74883" rIns="74883" bIns="74883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Adopt sustainability</a:t>
          </a:r>
        </a:p>
      </dsp:txBody>
      <dsp:txXfrm>
        <a:off x="817223" y="2656644"/>
        <a:ext cx="7069476" cy="707552"/>
      </dsp:txXfrm>
    </dsp:sp>
    <dsp:sp modelId="{B2642368-0F29-4327-8B7B-5FF1A87EBBBE}">
      <dsp:nvSpPr>
        <dsp:cNvPr id="0" name=""/>
        <dsp:cNvSpPr/>
      </dsp:nvSpPr>
      <dsp:spPr>
        <a:xfrm>
          <a:off x="0" y="3541085"/>
          <a:ext cx="7886700" cy="70755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69AAC86-51EF-4465-BC11-0DD333D55701}">
      <dsp:nvSpPr>
        <dsp:cNvPr id="0" name=""/>
        <dsp:cNvSpPr/>
      </dsp:nvSpPr>
      <dsp:spPr>
        <a:xfrm>
          <a:off x="214034" y="3700284"/>
          <a:ext cx="389153" cy="389153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4C3F10-3A44-47CB-849B-A12B64AE04D0}">
      <dsp:nvSpPr>
        <dsp:cNvPr id="0" name=""/>
        <dsp:cNvSpPr/>
      </dsp:nvSpPr>
      <dsp:spPr>
        <a:xfrm>
          <a:off x="817223" y="3541085"/>
          <a:ext cx="7069476" cy="7075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883" tIns="74883" rIns="74883" bIns="74883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Enhance customer service</a:t>
          </a:r>
        </a:p>
      </dsp:txBody>
      <dsp:txXfrm>
        <a:off x="817223" y="3541085"/>
        <a:ext cx="7069476" cy="70755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2936A0-ADAE-7440-954E-5A92FC93D7AB}" type="datetimeFigureOut">
              <a:rPr lang="en-US" smtClean="0"/>
              <a:t>9/27/25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890214-6184-5F40-BD7D-7E49786EE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4618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 sz="1200">
                <a:solidFill>
                  <a:srgbClr val="00008B"/>
                </a:solidFill>
                <a:latin typeface="Times New Roman"/>
              </a:defRPr>
            </a:pPr>
            <a:r>
              <a:rPr lang="en-US" dirty="0"/>
              <a:t>The company experienced a significant increase in revenue of fifteen percent due to improved market conditions across the board, particularly in the technology sector, and this trend continued throughout the fiscal year.</a:t>
            </a:r>
          </a:p>
          <a:p>
            <a:pPr>
              <a:defRPr sz="1200">
                <a:solidFill>
                  <a:srgbClr val="006400"/>
                </a:solidFill>
                <a:latin typeface="Arial"/>
              </a:defRPr>
            </a:pPr>
            <a:r>
              <a:rPr lang="en-US" dirty="0"/>
              <a:t>Profit margins improved thanks to cost-cutting measures, focusing on operational efficiencies and reductions in overhead across multiple departments.</a:t>
            </a:r>
          </a:p>
          <a:p>
            <a:pPr>
              <a:defRPr sz="1200">
                <a:solidFill>
                  <a:srgbClr val="8B0000"/>
                </a:solidFill>
                <a:latin typeface="Courier New"/>
              </a:defRPr>
            </a:pPr>
            <a:r>
              <a:rPr lang="en-US" dirty="0"/>
              <a:t>Our investment strategy yielded returns above market benchmarks, demonstrating strong financial planning and execution by the finance team.</a:t>
            </a:r>
          </a:p>
          <a:p>
            <a:pPr>
              <a:defRPr sz="1200">
                <a:solidFill>
                  <a:srgbClr val="800080"/>
                </a:solidFill>
                <a:latin typeface="Georgia"/>
              </a:defRPr>
            </a:pPr>
            <a:r>
              <a:rPr lang="en-US" dirty="0"/>
              <a:t>Customer acquisition grew by twenty thousand new clients due to improved marketing campaigns and product offerings that resonated with our target demographics.</a:t>
            </a:r>
          </a:p>
          <a:p>
            <a:pPr>
              <a:defRPr sz="1200">
                <a:solidFill>
                  <a:srgbClr val="8B4513"/>
                </a:solidFill>
                <a:latin typeface="Verdana"/>
              </a:defRPr>
            </a:pPr>
            <a:r>
              <a:rPr lang="en-US" dirty="0"/>
              <a:t>Operational expenses decreased as a result of streamlined logistics and supply chain </a:t>
            </a:r>
            <a:r>
              <a:rPr lang="en-US" dirty="0" err="1"/>
              <a:t>optimisations</a:t>
            </a:r>
            <a:r>
              <a:rPr lang="en-US" dirty="0"/>
              <a:t>, which contributed to the overall improvement in profitability.</a:t>
            </a:r>
          </a:p>
          <a:p>
            <a:pPr>
              <a:defRPr sz="1200">
                <a:solidFill>
                  <a:srgbClr val="000000"/>
                </a:solidFill>
                <a:latin typeface="Tahoma"/>
              </a:defRPr>
            </a:pPr>
            <a:r>
              <a:rPr lang="en-US" dirty="0"/>
              <a:t>Research and development expenditures increased to support product innovation and long-term growth, reflecting our commitment to future opportunities.</a:t>
            </a:r>
          </a:p>
          <a:p>
            <a:pPr>
              <a:defRPr sz="1200">
                <a:solidFill>
                  <a:srgbClr val="696969"/>
                </a:solidFill>
                <a:latin typeface="Calibri"/>
              </a:defRPr>
            </a:pPr>
            <a:r>
              <a:rPr lang="en-US" dirty="0"/>
              <a:t>Our cash reserves remain strong, providing adequate liquidity to support strategic investments and ensure stability during market fluctuations.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90214-6184-5F40-BD7D-7E49786EEAE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3961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Expand into new markets and regions with targeted strategies to capture emerging customer segments.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Invest heavily in R&amp;D to drive innovation in product development and maintain competitive advantage.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Strengthen online presence through social media and digital marketing campaigns.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Adopt sustainable practices to reduce environmental impact and appeal to eco-conscious consumers.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Enhance customer service offerings through AI-powered chatbots and personalized support.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890214-6184-5F40-BD7D-7E49786EEAE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8545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9/27/25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9/27/25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9/27/25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9/27/25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9/27/25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9/27/25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9/27/25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943CAA20-3569-4189-9E48-239A229A86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8650" y="451381"/>
            <a:ext cx="7884414" cy="4066540"/>
          </a:xfrm>
        </p:spPr>
        <p:txBody>
          <a:bodyPr anchor="b">
            <a:normAutofit/>
          </a:bodyPr>
          <a:lstStyle/>
          <a:p>
            <a:pPr algn="l">
              <a:defRPr sz="4400" b="1">
                <a:solidFill>
                  <a:srgbClr val="005293"/>
                </a:solidFill>
                <a:latin typeface="Calibri"/>
              </a:defRPr>
            </a:pPr>
            <a:r>
              <a:rPr lang="en-US" sz="5700"/>
              <a:t>Quarterly Business Overview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28649" y="4983276"/>
            <a:ext cx="7884414" cy="1126680"/>
          </a:xfrm>
        </p:spPr>
        <p:txBody>
          <a:bodyPr>
            <a:normAutofit/>
          </a:bodyPr>
          <a:lstStyle/>
          <a:p>
            <a:pPr algn="l">
              <a:defRPr sz="1800" i="1">
                <a:solidFill>
                  <a:srgbClr val="505050"/>
                </a:solidFill>
                <a:latin typeface="Calibri"/>
              </a:defRPr>
            </a:pPr>
            <a:r>
              <a:rPr lang="en-US" sz="1800"/>
              <a:t>FY2025 Q1–Q4</a:t>
            </a:r>
          </a:p>
        </p:txBody>
      </p:sp>
      <p:sp>
        <p:nvSpPr>
          <p:cNvPr id="33" name="sketch line">
            <a:extLst>
              <a:ext uri="{FF2B5EF4-FFF2-40B4-BE49-F238E27FC236}">
                <a16:creationId xmlns:a16="http://schemas.microsoft.com/office/drawing/2014/main" id="{DA542B6D-E775-4832-91DC-2D20F85781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8650" y="4718595"/>
            <a:ext cx="4057650" cy="18288"/>
          </a:xfrm>
          <a:custGeom>
            <a:avLst/>
            <a:gdLst>
              <a:gd name="connsiteX0" fmla="*/ 0 w 4057650"/>
              <a:gd name="connsiteY0" fmla="*/ 0 h 18288"/>
              <a:gd name="connsiteX1" fmla="*/ 757428 w 4057650"/>
              <a:gd name="connsiteY1" fmla="*/ 0 h 18288"/>
              <a:gd name="connsiteX2" fmla="*/ 1474279 w 4057650"/>
              <a:gd name="connsiteY2" fmla="*/ 0 h 18288"/>
              <a:gd name="connsiteX3" fmla="*/ 2191131 w 4057650"/>
              <a:gd name="connsiteY3" fmla="*/ 0 h 18288"/>
              <a:gd name="connsiteX4" fmla="*/ 2745676 w 4057650"/>
              <a:gd name="connsiteY4" fmla="*/ 0 h 18288"/>
              <a:gd name="connsiteX5" fmla="*/ 3340798 w 4057650"/>
              <a:gd name="connsiteY5" fmla="*/ 0 h 18288"/>
              <a:gd name="connsiteX6" fmla="*/ 4057650 w 4057650"/>
              <a:gd name="connsiteY6" fmla="*/ 0 h 18288"/>
              <a:gd name="connsiteX7" fmla="*/ 4057650 w 4057650"/>
              <a:gd name="connsiteY7" fmla="*/ 18288 h 18288"/>
              <a:gd name="connsiteX8" fmla="*/ 3381375 w 4057650"/>
              <a:gd name="connsiteY8" fmla="*/ 18288 h 18288"/>
              <a:gd name="connsiteX9" fmla="*/ 2826830 w 4057650"/>
              <a:gd name="connsiteY9" fmla="*/ 18288 h 18288"/>
              <a:gd name="connsiteX10" fmla="*/ 2272284 w 4057650"/>
              <a:gd name="connsiteY10" fmla="*/ 18288 h 18288"/>
              <a:gd name="connsiteX11" fmla="*/ 1555432 w 4057650"/>
              <a:gd name="connsiteY11" fmla="*/ 18288 h 18288"/>
              <a:gd name="connsiteX12" fmla="*/ 960310 w 4057650"/>
              <a:gd name="connsiteY12" fmla="*/ 18288 h 18288"/>
              <a:gd name="connsiteX13" fmla="*/ 0 w 4057650"/>
              <a:gd name="connsiteY13" fmla="*/ 18288 h 18288"/>
              <a:gd name="connsiteX14" fmla="*/ 0 w 4057650"/>
              <a:gd name="connsiteY14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057650" h="18288" fill="none" extrusionOk="0">
                <a:moveTo>
                  <a:pt x="0" y="0"/>
                </a:moveTo>
                <a:cubicBezTo>
                  <a:pt x="371182" y="3227"/>
                  <a:pt x="494372" y="9222"/>
                  <a:pt x="757428" y="0"/>
                </a:cubicBezTo>
                <a:cubicBezTo>
                  <a:pt x="1020484" y="-9222"/>
                  <a:pt x="1116719" y="-4357"/>
                  <a:pt x="1474279" y="0"/>
                </a:cubicBezTo>
                <a:cubicBezTo>
                  <a:pt x="1831839" y="4357"/>
                  <a:pt x="1920973" y="-11809"/>
                  <a:pt x="2191131" y="0"/>
                </a:cubicBezTo>
                <a:cubicBezTo>
                  <a:pt x="2461289" y="11809"/>
                  <a:pt x="2589480" y="-22604"/>
                  <a:pt x="2745676" y="0"/>
                </a:cubicBezTo>
                <a:cubicBezTo>
                  <a:pt x="2901872" y="22604"/>
                  <a:pt x="3136452" y="-12306"/>
                  <a:pt x="3340798" y="0"/>
                </a:cubicBezTo>
                <a:cubicBezTo>
                  <a:pt x="3545144" y="12306"/>
                  <a:pt x="3766934" y="-21556"/>
                  <a:pt x="4057650" y="0"/>
                </a:cubicBezTo>
                <a:cubicBezTo>
                  <a:pt x="4057150" y="8855"/>
                  <a:pt x="4057759" y="14521"/>
                  <a:pt x="4057650" y="18288"/>
                </a:cubicBezTo>
                <a:cubicBezTo>
                  <a:pt x="3743404" y="40125"/>
                  <a:pt x="3625516" y="-14923"/>
                  <a:pt x="3381375" y="18288"/>
                </a:cubicBezTo>
                <a:cubicBezTo>
                  <a:pt x="3137235" y="51499"/>
                  <a:pt x="2946571" y="1"/>
                  <a:pt x="2826830" y="18288"/>
                </a:cubicBezTo>
                <a:cubicBezTo>
                  <a:pt x="2707090" y="36575"/>
                  <a:pt x="2402756" y="1432"/>
                  <a:pt x="2272284" y="18288"/>
                </a:cubicBezTo>
                <a:cubicBezTo>
                  <a:pt x="2141812" y="35144"/>
                  <a:pt x="1895935" y="18199"/>
                  <a:pt x="1555432" y="18288"/>
                </a:cubicBezTo>
                <a:cubicBezTo>
                  <a:pt x="1214929" y="18377"/>
                  <a:pt x="1103072" y="14503"/>
                  <a:pt x="960310" y="18288"/>
                </a:cubicBezTo>
                <a:cubicBezTo>
                  <a:pt x="817548" y="22073"/>
                  <a:pt x="402272" y="-29359"/>
                  <a:pt x="0" y="18288"/>
                </a:cubicBezTo>
                <a:cubicBezTo>
                  <a:pt x="683" y="12014"/>
                  <a:pt x="724" y="5908"/>
                  <a:pt x="0" y="0"/>
                </a:cubicBezTo>
                <a:close/>
              </a:path>
              <a:path w="4057650" h="18288" stroke="0" extrusionOk="0">
                <a:moveTo>
                  <a:pt x="0" y="0"/>
                </a:moveTo>
                <a:cubicBezTo>
                  <a:pt x="248348" y="13145"/>
                  <a:pt x="486117" y="25042"/>
                  <a:pt x="635698" y="0"/>
                </a:cubicBezTo>
                <a:cubicBezTo>
                  <a:pt x="785279" y="-25042"/>
                  <a:pt x="917762" y="-5537"/>
                  <a:pt x="1190244" y="0"/>
                </a:cubicBezTo>
                <a:cubicBezTo>
                  <a:pt x="1462726" y="5537"/>
                  <a:pt x="1667120" y="-21232"/>
                  <a:pt x="1947672" y="0"/>
                </a:cubicBezTo>
                <a:cubicBezTo>
                  <a:pt x="2228224" y="21232"/>
                  <a:pt x="2280631" y="-21698"/>
                  <a:pt x="2583370" y="0"/>
                </a:cubicBezTo>
                <a:cubicBezTo>
                  <a:pt x="2886109" y="21698"/>
                  <a:pt x="3022941" y="19647"/>
                  <a:pt x="3219069" y="0"/>
                </a:cubicBezTo>
                <a:cubicBezTo>
                  <a:pt x="3415197" y="-19647"/>
                  <a:pt x="3747500" y="26991"/>
                  <a:pt x="4057650" y="0"/>
                </a:cubicBezTo>
                <a:cubicBezTo>
                  <a:pt x="4056752" y="7180"/>
                  <a:pt x="4057819" y="13790"/>
                  <a:pt x="4057650" y="18288"/>
                </a:cubicBezTo>
                <a:cubicBezTo>
                  <a:pt x="3865148" y="-3313"/>
                  <a:pt x="3702543" y="49468"/>
                  <a:pt x="3381375" y="18288"/>
                </a:cubicBezTo>
                <a:cubicBezTo>
                  <a:pt x="3060208" y="-12892"/>
                  <a:pt x="2956571" y="-8678"/>
                  <a:pt x="2826830" y="18288"/>
                </a:cubicBezTo>
                <a:cubicBezTo>
                  <a:pt x="2697089" y="45254"/>
                  <a:pt x="2411031" y="43154"/>
                  <a:pt x="2150555" y="18288"/>
                </a:cubicBezTo>
                <a:cubicBezTo>
                  <a:pt x="1890080" y="-6578"/>
                  <a:pt x="1741827" y="-615"/>
                  <a:pt x="1474280" y="18288"/>
                </a:cubicBezTo>
                <a:cubicBezTo>
                  <a:pt x="1206734" y="37191"/>
                  <a:pt x="998203" y="33335"/>
                  <a:pt x="838581" y="18288"/>
                </a:cubicBezTo>
                <a:cubicBezTo>
                  <a:pt x="678959" y="3241"/>
                  <a:pt x="187101" y="-13212"/>
                  <a:pt x="0" y="18288"/>
                </a:cubicBezTo>
                <a:cubicBezTo>
                  <a:pt x="571" y="10093"/>
                  <a:pt x="-125" y="840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47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Financial Performance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1777" y="1677373"/>
            <a:ext cx="8140446" cy="18288"/>
          </a:xfrm>
          <a:custGeom>
            <a:avLst/>
            <a:gdLst>
              <a:gd name="connsiteX0" fmla="*/ 0 w 8140446"/>
              <a:gd name="connsiteY0" fmla="*/ 0 h 18288"/>
              <a:gd name="connsiteX1" fmla="*/ 434157 w 8140446"/>
              <a:gd name="connsiteY1" fmla="*/ 0 h 18288"/>
              <a:gd name="connsiteX2" fmla="*/ 1193932 w 8140446"/>
              <a:gd name="connsiteY2" fmla="*/ 0 h 18288"/>
              <a:gd name="connsiteX3" fmla="*/ 1628089 w 8140446"/>
              <a:gd name="connsiteY3" fmla="*/ 0 h 18288"/>
              <a:gd name="connsiteX4" fmla="*/ 2225055 w 8140446"/>
              <a:gd name="connsiteY4" fmla="*/ 0 h 18288"/>
              <a:gd name="connsiteX5" fmla="*/ 3066235 w 8140446"/>
              <a:gd name="connsiteY5" fmla="*/ 0 h 18288"/>
              <a:gd name="connsiteX6" fmla="*/ 3744605 w 8140446"/>
              <a:gd name="connsiteY6" fmla="*/ 0 h 18288"/>
              <a:gd name="connsiteX7" fmla="*/ 4504380 w 8140446"/>
              <a:gd name="connsiteY7" fmla="*/ 0 h 18288"/>
              <a:gd name="connsiteX8" fmla="*/ 5101346 w 8140446"/>
              <a:gd name="connsiteY8" fmla="*/ 0 h 18288"/>
              <a:gd name="connsiteX9" fmla="*/ 5779717 w 8140446"/>
              <a:gd name="connsiteY9" fmla="*/ 0 h 18288"/>
              <a:gd name="connsiteX10" fmla="*/ 6620896 w 8140446"/>
              <a:gd name="connsiteY10" fmla="*/ 0 h 18288"/>
              <a:gd name="connsiteX11" fmla="*/ 7136458 w 8140446"/>
              <a:gd name="connsiteY11" fmla="*/ 0 h 18288"/>
              <a:gd name="connsiteX12" fmla="*/ 8140446 w 8140446"/>
              <a:gd name="connsiteY12" fmla="*/ 0 h 18288"/>
              <a:gd name="connsiteX13" fmla="*/ 8140446 w 8140446"/>
              <a:gd name="connsiteY13" fmla="*/ 18288 h 18288"/>
              <a:gd name="connsiteX14" fmla="*/ 7543480 w 8140446"/>
              <a:gd name="connsiteY14" fmla="*/ 18288 h 18288"/>
              <a:gd name="connsiteX15" fmla="*/ 7109323 w 8140446"/>
              <a:gd name="connsiteY15" fmla="*/ 18288 h 18288"/>
              <a:gd name="connsiteX16" fmla="*/ 6430952 w 8140446"/>
              <a:gd name="connsiteY16" fmla="*/ 18288 h 18288"/>
              <a:gd name="connsiteX17" fmla="*/ 5915391 w 8140446"/>
              <a:gd name="connsiteY17" fmla="*/ 18288 h 18288"/>
              <a:gd name="connsiteX18" fmla="*/ 5237020 w 8140446"/>
              <a:gd name="connsiteY18" fmla="*/ 18288 h 18288"/>
              <a:gd name="connsiteX19" fmla="*/ 4558650 w 8140446"/>
              <a:gd name="connsiteY19" fmla="*/ 18288 h 18288"/>
              <a:gd name="connsiteX20" fmla="*/ 3880279 w 8140446"/>
              <a:gd name="connsiteY20" fmla="*/ 18288 h 18288"/>
              <a:gd name="connsiteX21" fmla="*/ 3201909 w 8140446"/>
              <a:gd name="connsiteY21" fmla="*/ 18288 h 18288"/>
              <a:gd name="connsiteX22" fmla="*/ 2604943 w 8140446"/>
              <a:gd name="connsiteY22" fmla="*/ 18288 h 18288"/>
              <a:gd name="connsiteX23" fmla="*/ 1845168 w 8140446"/>
              <a:gd name="connsiteY23" fmla="*/ 18288 h 18288"/>
              <a:gd name="connsiteX24" fmla="*/ 1166797 w 8140446"/>
              <a:gd name="connsiteY24" fmla="*/ 18288 h 18288"/>
              <a:gd name="connsiteX25" fmla="*/ 0 w 8140446"/>
              <a:gd name="connsiteY25" fmla="*/ 18288 h 18288"/>
              <a:gd name="connsiteX26" fmla="*/ 0 w 8140446"/>
              <a:gd name="connsiteY2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8140446" h="18288" fill="none" extrusionOk="0">
                <a:moveTo>
                  <a:pt x="0" y="0"/>
                </a:moveTo>
                <a:cubicBezTo>
                  <a:pt x="94920" y="9103"/>
                  <a:pt x="287892" y="-4966"/>
                  <a:pt x="434157" y="0"/>
                </a:cubicBezTo>
                <a:cubicBezTo>
                  <a:pt x="580422" y="4966"/>
                  <a:pt x="943595" y="-14182"/>
                  <a:pt x="1193932" y="0"/>
                </a:cubicBezTo>
                <a:cubicBezTo>
                  <a:pt x="1444270" y="14182"/>
                  <a:pt x="1472129" y="5523"/>
                  <a:pt x="1628089" y="0"/>
                </a:cubicBezTo>
                <a:cubicBezTo>
                  <a:pt x="1784049" y="-5523"/>
                  <a:pt x="1962419" y="-17322"/>
                  <a:pt x="2225055" y="0"/>
                </a:cubicBezTo>
                <a:cubicBezTo>
                  <a:pt x="2487691" y="17322"/>
                  <a:pt x="2700681" y="1311"/>
                  <a:pt x="3066235" y="0"/>
                </a:cubicBezTo>
                <a:cubicBezTo>
                  <a:pt x="3431789" y="-1311"/>
                  <a:pt x="3405662" y="25081"/>
                  <a:pt x="3744605" y="0"/>
                </a:cubicBezTo>
                <a:cubicBezTo>
                  <a:pt x="4083548" y="-25081"/>
                  <a:pt x="4265111" y="-11945"/>
                  <a:pt x="4504380" y="0"/>
                </a:cubicBezTo>
                <a:cubicBezTo>
                  <a:pt x="4743649" y="11945"/>
                  <a:pt x="4860394" y="-2832"/>
                  <a:pt x="5101346" y="0"/>
                </a:cubicBezTo>
                <a:cubicBezTo>
                  <a:pt x="5342298" y="2832"/>
                  <a:pt x="5456387" y="23676"/>
                  <a:pt x="5779717" y="0"/>
                </a:cubicBezTo>
                <a:cubicBezTo>
                  <a:pt x="6103047" y="-23676"/>
                  <a:pt x="6270379" y="-37291"/>
                  <a:pt x="6620896" y="0"/>
                </a:cubicBezTo>
                <a:cubicBezTo>
                  <a:pt x="6971413" y="37291"/>
                  <a:pt x="6989068" y="24674"/>
                  <a:pt x="7136458" y="0"/>
                </a:cubicBezTo>
                <a:cubicBezTo>
                  <a:pt x="7283848" y="-24674"/>
                  <a:pt x="7752532" y="-22436"/>
                  <a:pt x="8140446" y="0"/>
                </a:cubicBezTo>
                <a:cubicBezTo>
                  <a:pt x="8140314" y="7702"/>
                  <a:pt x="8140234" y="13511"/>
                  <a:pt x="8140446" y="18288"/>
                </a:cubicBezTo>
                <a:cubicBezTo>
                  <a:pt x="7906329" y="-3043"/>
                  <a:pt x="7681180" y="27465"/>
                  <a:pt x="7543480" y="18288"/>
                </a:cubicBezTo>
                <a:cubicBezTo>
                  <a:pt x="7405780" y="9111"/>
                  <a:pt x="7216607" y="3660"/>
                  <a:pt x="7109323" y="18288"/>
                </a:cubicBezTo>
                <a:cubicBezTo>
                  <a:pt x="7002039" y="32916"/>
                  <a:pt x="6576231" y="42692"/>
                  <a:pt x="6430952" y="18288"/>
                </a:cubicBezTo>
                <a:cubicBezTo>
                  <a:pt x="6285673" y="-6116"/>
                  <a:pt x="6138840" y="34521"/>
                  <a:pt x="5915391" y="18288"/>
                </a:cubicBezTo>
                <a:cubicBezTo>
                  <a:pt x="5691942" y="2055"/>
                  <a:pt x="5459460" y="51666"/>
                  <a:pt x="5237020" y="18288"/>
                </a:cubicBezTo>
                <a:cubicBezTo>
                  <a:pt x="5014580" y="-15090"/>
                  <a:pt x="4747677" y="40449"/>
                  <a:pt x="4558650" y="18288"/>
                </a:cubicBezTo>
                <a:cubicBezTo>
                  <a:pt x="4369623" y="-3873"/>
                  <a:pt x="4146061" y="12568"/>
                  <a:pt x="3880279" y="18288"/>
                </a:cubicBezTo>
                <a:cubicBezTo>
                  <a:pt x="3614497" y="24008"/>
                  <a:pt x="3473808" y="-12908"/>
                  <a:pt x="3201909" y="18288"/>
                </a:cubicBezTo>
                <a:cubicBezTo>
                  <a:pt x="2930010" y="49484"/>
                  <a:pt x="2728175" y="-3430"/>
                  <a:pt x="2604943" y="18288"/>
                </a:cubicBezTo>
                <a:cubicBezTo>
                  <a:pt x="2481711" y="40006"/>
                  <a:pt x="2004334" y="26952"/>
                  <a:pt x="1845168" y="18288"/>
                </a:cubicBezTo>
                <a:cubicBezTo>
                  <a:pt x="1686003" y="9624"/>
                  <a:pt x="1375070" y="37580"/>
                  <a:pt x="1166797" y="18288"/>
                </a:cubicBezTo>
                <a:cubicBezTo>
                  <a:pt x="958524" y="-1004"/>
                  <a:pt x="342846" y="8880"/>
                  <a:pt x="0" y="18288"/>
                </a:cubicBezTo>
                <a:cubicBezTo>
                  <a:pt x="129" y="13298"/>
                  <a:pt x="-675" y="6857"/>
                  <a:pt x="0" y="0"/>
                </a:cubicBezTo>
                <a:close/>
              </a:path>
              <a:path w="8140446" h="18288" stroke="0" extrusionOk="0">
                <a:moveTo>
                  <a:pt x="0" y="0"/>
                </a:moveTo>
                <a:cubicBezTo>
                  <a:pt x="142435" y="-24533"/>
                  <a:pt x="380026" y="17447"/>
                  <a:pt x="596966" y="0"/>
                </a:cubicBezTo>
                <a:cubicBezTo>
                  <a:pt x="813906" y="-17447"/>
                  <a:pt x="830530" y="13462"/>
                  <a:pt x="1031123" y="0"/>
                </a:cubicBezTo>
                <a:cubicBezTo>
                  <a:pt x="1231716" y="-13462"/>
                  <a:pt x="1634038" y="0"/>
                  <a:pt x="1872303" y="0"/>
                </a:cubicBezTo>
                <a:cubicBezTo>
                  <a:pt x="2110568" y="0"/>
                  <a:pt x="2261934" y="-25727"/>
                  <a:pt x="2469269" y="0"/>
                </a:cubicBezTo>
                <a:cubicBezTo>
                  <a:pt x="2676604" y="25727"/>
                  <a:pt x="2790440" y="16284"/>
                  <a:pt x="3066235" y="0"/>
                </a:cubicBezTo>
                <a:cubicBezTo>
                  <a:pt x="3342030" y="-16284"/>
                  <a:pt x="3685603" y="41976"/>
                  <a:pt x="3907414" y="0"/>
                </a:cubicBezTo>
                <a:cubicBezTo>
                  <a:pt x="4129225" y="-41976"/>
                  <a:pt x="4177416" y="-7598"/>
                  <a:pt x="4422976" y="0"/>
                </a:cubicBezTo>
                <a:cubicBezTo>
                  <a:pt x="4668536" y="7598"/>
                  <a:pt x="5023499" y="-28058"/>
                  <a:pt x="5264155" y="0"/>
                </a:cubicBezTo>
                <a:cubicBezTo>
                  <a:pt x="5504811" y="28058"/>
                  <a:pt x="5703675" y="13288"/>
                  <a:pt x="6105335" y="0"/>
                </a:cubicBezTo>
                <a:cubicBezTo>
                  <a:pt x="6506995" y="-13288"/>
                  <a:pt x="6455516" y="-5124"/>
                  <a:pt x="6783705" y="0"/>
                </a:cubicBezTo>
                <a:cubicBezTo>
                  <a:pt x="7111894" y="5124"/>
                  <a:pt x="7512856" y="10604"/>
                  <a:pt x="8140446" y="0"/>
                </a:cubicBezTo>
                <a:cubicBezTo>
                  <a:pt x="8140458" y="8833"/>
                  <a:pt x="8140986" y="9830"/>
                  <a:pt x="8140446" y="18288"/>
                </a:cubicBezTo>
                <a:cubicBezTo>
                  <a:pt x="7959314" y="3345"/>
                  <a:pt x="7870113" y="10437"/>
                  <a:pt x="7706289" y="18288"/>
                </a:cubicBezTo>
                <a:cubicBezTo>
                  <a:pt x="7542465" y="26139"/>
                  <a:pt x="7157940" y="17482"/>
                  <a:pt x="6865109" y="18288"/>
                </a:cubicBezTo>
                <a:cubicBezTo>
                  <a:pt x="6572278" y="19094"/>
                  <a:pt x="6524256" y="38051"/>
                  <a:pt x="6349548" y="18288"/>
                </a:cubicBezTo>
                <a:cubicBezTo>
                  <a:pt x="6174840" y="-1475"/>
                  <a:pt x="5951624" y="174"/>
                  <a:pt x="5671177" y="18288"/>
                </a:cubicBezTo>
                <a:cubicBezTo>
                  <a:pt x="5390730" y="36402"/>
                  <a:pt x="5222992" y="60058"/>
                  <a:pt x="4829998" y="18288"/>
                </a:cubicBezTo>
                <a:cubicBezTo>
                  <a:pt x="4437004" y="-23482"/>
                  <a:pt x="4344181" y="39087"/>
                  <a:pt x="4151627" y="18288"/>
                </a:cubicBezTo>
                <a:cubicBezTo>
                  <a:pt x="3959073" y="-2511"/>
                  <a:pt x="3886970" y="32875"/>
                  <a:pt x="3717470" y="18288"/>
                </a:cubicBezTo>
                <a:cubicBezTo>
                  <a:pt x="3547970" y="3701"/>
                  <a:pt x="3451521" y="31872"/>
                  <a:pt x="3201909" y="18288"/>
                </a:cubicBezTo>
                <a:cubicBezTo>
                  <a:pt x="2952297" y="4704"/>
                  <a:pt x="2543413" y="6029"/>
                  <a:pt x="2360729" y="18288"/>
                </a:cubicBezTo>
                <a:cubicBezTo>
                  <a:pt x="2178045" y="30547"/>
                  <a:pt x="1906056" y="25847"/>
                  <a:pt x="1682359" y="18288"/>
                </a:cubicBezTo>
                <a:cubicBezTo>
                  <a:pt x="1458662" y="10730"/>
                  <a:pt x="1330405" y="8046"/>
                  <a:pt x="1166797" y="18288"/>
                </a:cubicBezTo>
                <a:cubicBezTo>
                  <a:pt x="1003189" y="28530"/>
                  <a:pt x="278098" y="19533"/>
                  <a:pt x="0" y="18288"/>
                </a:cubicBezTo>
                <a:cubicBezTo>
                  <a:pt x="74" y="14054"/>
                  <a:pt x="-46" y="699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3" name="TextBox 3">
            <a:extLst>
              <a:ext uri="{FF2B5EF4-FFF2-40B4-BE49-F238E27FC236}">
                <a16:creationId xmlns:a16="http://schemas.microsoft.com/office/drawing/2014/main" id="{8ABE4B44-1705-FD2C-DB6E-3C5C353ECE3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94507606"/>
              </p:ext>
            </p:extLst>
          </p:nvPr>
        </p:nvGraphicFramePr>
        <p:xfrm>
          <a:off x="628650" y="1929384"/>
          <a:ext cx="7886700" cy="42519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BCED4D40-4B67-4331-AC48-79B82B4A4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9160" y="417576"/>
            <a:ext cx="8182230" cy="124939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</a:pPr>
            <a:r>
              <a:rPr lang="en-US" sz="57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Sales Data</a:t>
            </a:r>
          </a:p>
        </p:txBody>
      </p:sp>
      <p:sp>
        <p:nvSpPr>
          <p:cNvPr id="18" name="sketch line">
            <a:extLst>
              <a:ext uri="{FF2B5EF4-FFF2-40B4-BE49-F238E27FC236}">
                <a16:creationId xmlns:a16="http://schemas.microsoft.com/office/drawing/2014/main" id="{670CEDEF-4F34-412E-84EE-329C1E93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55776" y="1733454"/>
            <a:ext cx="3429000" cy="18288"/>
          </a:xfrm>
          <a:custGeom>
            <a:avLst/>
            <a:gdLst>
              <a:gd name="connsiteX0" fmla="*/ 0 w 3429000"/>
              <a:gd name="connsiteY0" fmla="*/ 0 h 18288"/>
              <a:gd name="connsiteX1" fmla="*/ 685800 w 3429000"/>
              <a:gd name="connsiteY1" fmla="*/ 0 h 18288"/>
              <a:gd name="connsiteX2" fmla="*/ 1371600 w 3429000"/>
              <a:gd name="connsiteY2" fmla="*/ 0 h 18288"/>
              <a:gd name="connsiteX3" fmla="*/ 2057400 w 3429000"/>
              <a:gd name="connsiteY3" fmla="*/ 0 h 18288"/>
              <a:gd name="connsiteX4" fmla="*/ 2674620 w 3429000"/>
              <a:gd name="connsiteY4" fmla="*/ 0 h 18288"/>
              <a:gd name="connsiteX5" fmla="*/ 3429000 w 3429000"/>
              <a:gd name="connsiteY5" fmla="*/ 0 h 18288"/>
              <a:gd name="connsiteX6" fmla="*/ 3429000 w 3429000"/>
              <a:gd name="connsiteY6" fmla="*/ 18288 h 18288"/>
              <a:gd name="connsiteX7" fmla="*/ 2811780 w 3429000"/>
              <a:gd name="connsiteY7" fmla="*/ 18288 h 18288"/>
              <a:gd name="connsiteX8" fmla="*/ 2228850 w 3429000"/>
              <a:gd name="connsiteY8" fmla="*/ 18288 h 18288"/>
              <a:gd name="connsiteX9" fmla="*/ 1543050 w 3429000"/>
              <a:gd name="connsiteY9" fmla="*/ 18288 h 18288"/>
              <a:gd name="connsiteX10" fmla="*/ 925830 w 3429000"/>
              <a:gd name="connsiteY10" fmla="*/ 18288 h 18288"/>
              <a:gd name="connsiteX11" fmla="*/ 0 w 3429000"/>
              <a:gd name="connsiteY11" fmla="*/ 18288 h 18288"/>
              <a:gd name="connsiteX12" fmla="*/ 0 w 342900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29000" h="18288" fill="none" extrusionOk="0">
                <a:moveTo>
                  <a:pt x="0" y="0"/>
                </a:moveTo>
                <a:cubicBezTo>
                  <a:pt x="219865" y="20479"/>
                  <a:pt x="493281" y="26186"/>
                  <a:pt x="685800" y="0"/>
                </a:cubicBezTo>
                <a:cubicBezTo>
                  <a:pt x="878319" y="-26186"/>
                  <a:pt x="1121382" y="-11869"/>
                  <a:pt x="1371600" y="0"/>
                </a:cubicBezTo>
                <a:cubicBezTo>
                  <a:pt x="1621818" y="11869"/>
                  <a:pt x="1878793" y="32281"/>
                  <a:pt x="2057400" y="0"/>
                </a:cubicBezTo>
                <a:cubicBezTo>
                  <a:pt x="2236007" y="-32281"/>
                  <a:pt x="2433797" y="-18251"/>
                  <a:pt x="2674620" y="0"/>
                </a:cubicBezTo>
                <a:cubicBezTo>
                  <a:pt x="2915443" y="18251"/>
                  <a:pt x="3205923" y="-1443"/>
                  <a:pt x="3429000" y="0"/>
                </a:cubicBezTo>
                <a:cubicBezTo>
                  <a:pt x="3429442" y="4516"/>
                  <a:pt x="3428173" y="12266"/>
                  <a:pt x="3429000" y="18288"/>
                </a:cubicBezTo>
                <a:cubicBezTo>
                  <a:pt x="3221081" y="48608"/>
                  <a:pt x="3088001" y="8066"/>
                  <a:pt x="2811780" y="18288"/>
                </a:cubicBezTo>
                <a:cubicBezTo>
                  <a:pt x="2535559" y="28510"/>
                  <a:pt x="2481355" y="24898"/>
                  <a:pt x="2228850" y="18288"/>
                </a:cubicBezTo>
                <a:cubicBezTo>
                  <a:pt x="1976345" y="11679"/>
                  <a:pt x="1807520" y="48356"/>
                  <a:pt x="1543050" y="18288"/>
                </a:cubicBezTo>
                <a:cubicBezTo>
                  <a:pt x="1278580" y="-11780"/>
                  <a:pt x="1181944" y="5123"/>
                  <a:pt x="925830" y="18288"/>
                </a:cubicBezTo>
                <a:cubicBezTo>
                  <a:pt x="669716" y="31453"/>
                  <a:pt x="410304" y="34815"/>
                  <a:pt x="0" y="18288"/>
                </a:cubicBezTo>
                <a:cubicBezTo>
                  <a:pt x="-306" y="11477"/>
                  <a:pt x="485" y="4355"/>
                  <a:pt x="0" y="0"/>
                </a:cubicBezTo>
                <a:close/>
              </a:path>
              <a:path w="3429000" h="18288" stroke="0" extrusionOk="0">
                <a:moveTo>
                  <a:pt x="0" y="0"/>
                </a:moveTo>
                <a:cubicBezTo>
                  <a:pt x="174095" y="-12874"/>
                  <a:pt x="443087" y="-14090"/>
                  <a:pt x="617220" y="0"/>
                </a:cubicBezTo>
                <a:cubicBezTo>
                  <a:pt x="791353" y="14090"/>
                  <a:pt x="1072677" y="8451"/>
                  <a:pt x="1200150" y="0"/>
                </a:cubicBezTo>
                <a:cubicBezTo>
                  <a:pt x="1327623" y="-8451"/>
                  <a:pt x="1526638" y="19866"/>
                  <a:pt x="1817370" y="0"/>
                </a:cubicBezTo>
                <a:cubicBezTo>
                  <a:pt x="2108102" y="-19866"/>
                  <a:pt x="2221289" y="26161"/>
                  <a:pt x="2503170" y="0"/>
                </a:cubicBezTo>
                <a:cubicBezTo>
                  <a:pt x="2785051" y="-26161"/>
                  <a:pt x="3022134" y="39178"/>
                  <a:pt x="3429000" y="0"/>
                </a:cubicBezTo>
                <a:cubicBezTo>
                  <a:pt x="3429577" y="4624"/>
                  <a:pt x="3429819" y="11191"/>
                  <a:pt x="3429000" y="18288"/>
                </a:cubicBezTo>
                <a:cubicBezTo>
                  <a:pt x="3103464" y="593"/>
                  <a:pt x="2887909" y="22940"/>
                  <a:pt x="2743200" y="18288"/>
                </a:cubicBezTo>
                <a:cubicBezTo>
                  <a:pt x="2598491" y="13636"/>
                  <a:pt x="2362615" y="10656"/>
                  <a:pt x="1988820" y="18288"/>
                </a:cubicBezTo>
                <a:cubicBezTo>
                  <a:pt x="1615025" y="25920"/>
                  <a:pt x="1580494" y="3693"/>
                  <a:pt x="1405890" y="18288"/>
                </a:cubicBezTo>
                <a:cubicBezTo>
                  <a:pt x="1231286" y="32884"/>
                  <a:pt x="885259" y="-16285"/>
                  <a:pt x="651510" y="18288"/>
                </a:cubicBezTo>
                <a:cubicBezTo>
                  <a:pt x="417761" y="52861"/>
                  <a:pt x="138362" y="-13856"/>
                  <a:pt x="0" y="18288"/>
                </a:cubicBezTo>
                <a:cubicBezTo>
                  <a:pt x="-171" y="12755"/>
                  <a:pt x="-690" y="793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Chart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8330160"/>
              </p:ext>
            </p:extLst>
          </p:nvPr>
        </p:nvGraphicFramePr>
        <p:xfrm>
          <a:off x="240030" y="2633472"/>
          <a:ext cx="8661654" cy="358635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457200"/>
            <a:ext cx="8229600" cy="6400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200" b="1">
                <a:solidFill>
                  <a:srgbClr val="005293"/>
                </a:solidFill>
                <a:latin typeface="Calibri"/>
              </a:defRPr>
            </a:pPr>
            <a:r>
              <a:t>Teams in Action</a:t>
            </a:r>
          </a:p>
        </p:txBody>
      </p:sp>
      <p:pic>
        <p:nvPicPr>
          <p:cNvPr id="3" name="Picture 2" descr="9ffb1008-0370-4882-8186-ee7b5754c29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463040"/>
            <a:ext cx="3657600" cy="201168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474720"/>
            <a:ext cx="36576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400">
                <a:solidFill>
                  <a:srgbClr val="005293"/>
                </a:solidFill>
                <a:latin typeface="Calibri"/>
              </a:defRPr>
            </a:pPr>
            <a:r>
              <a:t>Teamwork</a:t>
            </a:r>
          </a:p>
        </p:txBody>
      </p:sp>
      <p:pic>
        <p:nvPicPr>
          <p:cNvPr id="5" name="Picture 4" descr="a09b8dfc-46e4-4aa1-9c8f-4f84b5981e65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463040"/>
            <a:ext cx="3657600" cy="201168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0" y="3474720"/>
            <a:ext cx="36576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400">
                <a:solidFill>
                  <a:srgbClr val="005293"/>
                </a:solidFill>
                <a:latin typeface="Calibri"/>
              </a:defRPr>
            </a:pPr>
            <a:r>
              <a:t>Innovation</a:t>
            </a:r>
          </a:p>
        </p:txBody>
      </p:sp>
      <p:pic>
        <p:nvPicPr>
          <p:cNvPr id="7" name="Picture 6" descr="0e7af75b-8ec2-4ff7-9f13-21747329a0ab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840480"/>
            <a:ext cx="3657600" cy="201168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200" y="6009522"/>
            <a:ext cx="36576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400">
                <a:solidFill>
                  <a:srgbClr val="005293"/>
                </a:solidFill>
                <a:latin typeface="Calibri"/>
              </a:defRPr>
            </a:pPr>
            <a:r>
              <a:rPr dirty="0"/>
              <a:t>Customer Service</a:t>
            </a:r>
          </a:p>
        </p:txBody>
      </p:sp>
      <p:pic>
        <p:nvPicPr>
          <p:cNvPr id="9" name="Picture 8" descr="1aa8a0c8-e207-44d5-9f7e-d34e90069d3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3840480"/>
            <a:ext cx="3657600" cy="201168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572000" y="6009522"/>
            <a:ext cx="3657600" cy="3657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400">
                <a:solidFill>
                  <a:srgbClr val="005293"/>
                </a:solidFill>
                <a:latin typeface="Calibri"/>
              </a:defRPr>
            </a:pPr>
            <a:r>
              <a:rPr dirty="0"/>
              <a:t>Research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47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Future Plans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1777" y="1677373"/>
            <a:ext cx="8140446" cy="18288"/>
          </a:xfrm>
          <a:custGeom>
            <a:avLst/>
            <a:gdLst>
              <a:gd name="connsiteX0" fmla="*/ 0 w 8140446"/>
              <a:gd name="connsiteY0" fmla="*/ 0 h 18288"/>
              <a:gd name="connsiteX1" fmla="*/ 434157 w 8140446"/>
              <a:gd name="connsiteY1" fmla="*/ 0 h 18288"/>
              <a:gd name="connsiteX2" fmla="*/ 1193932 w 8140446"/>
              <a:gd name="connsiteY2" fmla="*/ 0 h 18288"/>
              <a:gd name="connsiteX3" fmla="*/ 1628089 w 8140446"/>
              <a:gd name="connsiteY3" fmla="*/ 0 h 18288"/>
              <a:gd name="connsiteX4" fmla="*/ 2225055 w 8140446"/>
              <a:gd name="connsiteY4" fmla="*/ 0 h 18288"/>
              <a:gd name="connsiteX5" fmla="*/ 3066235 w 8140446"/>
              <a:gd name="connsiteY5" fmla="*/ 0 h 18288"/>
              <a:gd name="connsiteX6" fmla="*/ 3744605 w 8140446"/>
              <a:gd name="connsiteY6" fmla="*/ 0 h 18288"/>
              <a:gd name="connsiteX7" fmla="*/ 4504380 w 8140446"/>
              <a:gd name="connsiteY7" fmla="*/ 0 h 18288"/>
              <a:gd name="connsiteX8" fmla="*/ 5101346 w 8140446"/>
              <a:gd name="connsiteY8" fmla="*/ 0 h 18288"/>
              <a:gd name="connsiteX9" fmla="*/ 5779717 w 8140446"/>
              <a:gd name="connsiteY9" fmla="*/ 0 h 18288"/>
              <a:gd name="connsiteX10" fmla="*/ 6620896 w 8140446"/>
              <a:gd name="connsiteY10" fmla="*/ 0 h 18288"/>
              <a:gd name="connsiteX11" fmla="*/ 7136458 w 8140446"/>
              <a:gd name="connsiteY11" fmla="*/ 0 h 18288"/>
              <a:gd name="connsiteX12" fmla="*/ 8140446 w 8140446"/>
              <a:gd name="connsiteY12" fmla="*/ 0 h 18288"/>
              <a:gd name="connsiteX13" fmla="*/ 8140446 w 8140446"/>
              <a:gd name="connsiteY13" fmla="*/ 18288 h 18288"/>
              <a:gd name="connsiteX14" fmla="*/ 7543480 w 8140446"/>
              <a:gd name="connsiteY14" fmla="*/ 18288 h 18288"/>
              <a:gd name="connsiteX15" fmla="*/ 7109323 w 8140446"/>
              <a:gd name="connsiteY15" fmla="*/ 18288 h 18288"/>
              <a:gd name="connsiteX16" fmla="*/ 6430952 w 8140446"/>
              <a:gd name="connsiteY16" fmla="*/ 18288 h 18288"/>
              <a:gd name="connsiteX17" fmla="*/ 5915391 w 8140446"/>
              <a:gd name="connsiteY17" fmla="*/ 18288 h 18288"/>
              <a:gd name="connsiteX18" fmla="*/ 5237020 w 8140446"/>
              <a:gd name="connsiteY18" fmla="*/ 18288 h 18288"/>
              <a:gd name="connsiteX19" fmla="*/ 4558650 w 8140446"/>
              <a:gd name="connsiteY19" fmla="*/ 18288 h 18288"/>
              <a:gd name="connsiteX20" fmla="*/ 3880279 w 8140446"/>
              <a:gd name="connsiteY20" fmla="*/ 18288 h 18288"/>
              <a:gd name="connsiteX21" fmla="*/ 3201909 w 8140446"/>
              <a:gd name="connsiteY21" fmla="*/ 18288 h 18288"/>
              <a:gd name="connsiteX22" fmla="*/ 2604943 w 8140446"/>
              <a:gd name="connsiteY22" fmla="*/ 18288 h 18288"/>
              <a:gd name="connsiteX23" fmla="*/ 1845168 w 8140446"/>
              <a:gd name="connsiteY23" fmla="*/ 18288 h 18288"/>
              <a:gd name="connsiteX24" fmla="*/ 1166797 w 8140446"/>
              <a:gd name="connsiteY24" fmla="*/ 18288 h 18288"/>
              <a:gd name="connsiteX25" fmla="*/ 0 w 8140446"/>
              <a:gd name="connsiteY25" fmla="*/ 18288 h 18288"/>
              <a:gd name="connsiteX26" fmla="*/ 0 w 8140446"/>
              <a:gd name="connsiteY2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8140446" h="18288" fill="none" extrusionOk="0">
                <a:moveTo>
                  <a:pt x="0" y="0"/>
                </a:moveTo>
                <a:cubicBezTo>
                  <a:pt x="94920" y="9103"/>
                  <a:pt x="287892" y="-4966"/>
                  <a:pt x="434157" y="0"/>
                </a:cubicBezTo>
                <a:cubicBezTo>
                  <a:pt x="580422" y="4966"/>
                  <a:pt x="943595" y="-14182"/>
                  <a:pt x="1193932" y="0"/>
                </a:cubicBezTo>
                <a:cubicBezTo>
                  <a:pt x="1444270" y="14182"/>
                  <a:pt x="1472129" y="5523"/>
                  <a:pt x="1628089" y="0"/>
                </a:cubicBezTo>
                <a:cubicBezTo>
                  <a:pt x="1784049" y="-5523"/>
                  <a:pt x="1962419" y="-17322"/>
                  <a:pt x="2225055" y="0"/>
                </a:cubicBezTo>
                <a:cubicBezTo>
                  <a:pt x="2487691" y="17322"/>
                  <a:pt x="2700681" y="1311"/>
                  <a:pt x="3066235" y="0"/>
                </a:cubicBezTo>
                <a:cubicBezTo>
                  <a:pt x="3431789" y="-1311"/>
                  <a:pt x="3405662" y="25081"/>
                  <a:pt x="3744605" y="0"/>
                </a:cubicBezTo>
                <a:cubicBezTo>
                  <a:pt x="4083548" y="-25081"/>
                  <a:pt x="4265111" y="-11945"/>
                  <a:pt x="4504380" y="0"/>
                </a:cubicBezTo>
                <a:cubicBezTo>
                  <a:pt x="4743649" y="11945"/>
                  <a:pt x="4860394" y="-2832"/>
                  <a:pt x="5101346" y="0"/>
                </a:cubicBezTo>
                <a:cubicBezTo>
                  <a:pt x="5342298" y="2832"/>
                  <a:pt x="5456387" y="23676"/>
                  <a:pt x="5779717" y="0"/>
                </a:cubicBezTo>
                <a:cubicBezTo>
                  <a:pt x="6103047" y="-23676"/>
                  <a:pt x="6270379" y="-37291"/>
                  <a:pt x="6620896" y="0"/>
                </a:cubicBezTo>
                <a:cubicBezTo>
                  <a:pt x="6971413" y="37291"/>
                  <a:pt x="6989068" y="24674"/>
                  <a:pt x="7136458" y="0"/>
                </a:cubicBezTo>
                <a:cubicBezTo>
                  <a:pt x="7283848" y="-24674"/>
                  <a:pt x="7752532" y="-22436"/>
                  <a:pt x="8140446" y="0"/>
                </a:cubicBezTo>
                <a:cubicBezTo>
                  <a:pt x="8140314" y="7702"/>
                  <a:pt x="8140234" y="13511"/>
                  <a:pt x="8140446" y="18288"/>
                </a:cubicBezTo>
                <a:cubicBezTo>
                  <a:pt x="7906329" y="-3043"/>
                  <a:pt x="7681180" y="27465"/>
                  <a:pt x="7543480" y="18288"/>
                </a:cubicBezTo>
                <a:cubicBezTo>
                  <a:pt x="7405780" y="9111"/>
                  <a:pt x="7216607" y="3660"/>
                  <a:pt x="7109323" y="18288"/>
                </a:cubicBezTo>
                <a:cubicBezTo>
                  <a:pt x="7002039" y="32916"/>
                  <a:pt x="6576231" y="42692"/>
                  <a:pt x="6430952" y="18288"/>
                </a:cubicBezTo>
                <a:cubicBezTo>
                  <a:pt x="6285673" y="-6116"/>
                  <a:pt x="6138840" y="34521"/>
                  <a:pt x="5915391" y="18288"/>
                </a:cubicBezTo>
                <a:cubicBezTo>
                  <a:pt x="5691942" y="2055"/>
                  <a:pt x="5459460" y="51666"/>
                  <a:pt x="5237020" y="18288"/>
                </a:cubicBezTo>
                <a:cubicBezTo>
                  <a:pt x="5014580" y="-15090"/>
                  <a:pt x="4747677" y="40449"/>
                  <a:pt x="4558650" y="18288"/>
                </a:cubicBezTo>
                <a:cubicBezTo>
                  <a:pt x="4369623" y="-3873"/>
                  <a:pt x="4146061" y="12568"/>
                  <a:pt x="3880279" y="18288"/>
                </a:cubicBezTo>
                <a:cubicBezTo>
                  <a:pt x="3614497" y="24008"/>
                  <a:pt x="3473808" y="-12908"/>
                  <a:pt x="3201909" y="18288"/>
                </a:cubicBezTo>
                <a:cubicBezTo>
                  <a:pt x="2930010" y="49484"/>
                  <a:pt x="2728175" y="-3430"/>
                  <a:pt x="2604943" y="18288"/>
                </a:cubicBezTo>
                <a:cubicBezTo>
                  <a:pt x="2481711" y="40006"/>
                  <a:pt x="2004334" y="26952"/>
                  <a:pt x="1845168" y="18288"/>
                </a:cubicBezTo>
                <a:cubicBezTo>
                  <a:pt x="1686003" y="9624"/>
                  <a:pt x="1375070" y="37580"/>
                  <a:pt x="1166797" y="18288"/>
                </a:cubicBezTo>
                <a:cubicBezTo>
                  <a:pt x="958524" y="-1004"/>
                  <a:pt x="342846" y="8880"/>
                  <a:pt x="0" y="18288"/>
                </a:cubicBezTo>
                <a:cubicBezTo>
                  <a:pt x="129" y="13298"/>
                  <a:pt x="-675" y="6857"/>
                  <a:pt x="0" y="0"/>
                </a:cubicBezTo>
                <a:close/>
              </a:path>
              <a:path w="8140446" h="18288" stroke="0" extrusionOk="0">
                <a:moveTo>
                  <a:pt x="0" y="0"/>
                </a:moveTo>
                <a:cubicBezTo>
                  <a:pt x="142435" y="-24533"/>
                  <a:pt x="380026" y="17447"/>
                  <a:pt x="596966" y="0"/>
                </a:cubicBezTo>
                <a:cubicBezTo>
                  <a:pt x="813906" y="-17447"/>
                  <a:pt x="830530" y="13462"/>
                  <a:pt x="1031123" y="0"/>
                </a:cubicBezTo>
                <a:cubicBezTo>
                  <a:pt x="1231716" y="-13462"/>
                  <a:pt x="1634038" y="0"/>
                  <a:pt x="1872303" y="0"/>
                </a:cubicBezTo>
                <a:cubicBezTo>
                  <a:pt x="2110568" y="0"/>
                  <a:pt x="2261934" y="-25727"/>
                  <a:pt x="2469269" y="0"/>
                </a:cubicBezTo>
                <a:cubicBezTo>
                  <a:pt x="2676604" y="25727"/>
                  <a:pt x="2790440" y="16284"/>
                  <a:pt x="3066235" y="0"/>
                </a:cubicBezTo>
                <a:cubicBezTo>
                  <a:pt x="3342030" y="-16284"/>
                  <a:pt x="3685603" y="41976"/>
                  <a:pt x="3907414" y="0"/>
                </a:cubicBezTo>
                <a:cubicBezTo>
                  <a:pt x="4129225" y="-41976"/>
                  <a:pt x="4177416" y="-7598"/>
                  <a:pt x="4422976" y="0"/>
                </a:cubicBezTo>
                <a:cubicBezTo>
                  <a:pt x="4668536" y="7598"/>
                  <a:pt x="5023499" y="-28058"/>
                  <a:pt x="5264155" y="0"/>
                </a:cubicBezTo>
                <a:cubicBezTo>
                  <a:pt x="5504811" y="28058"/>
                  <a:pt x="5703675" y="13288"/>
                  <a:pt x="6105335" y="0"/>
                </a:cubicBezTo>
                <a:cubicBezTo>
                  <a:pt x="6506995" y="-13288"/>
                  <a:pt x="6455516" y="-5124"/>
                  <a:pt x="6783705" y="0"/>
                </a:cubicBezTo>
                <a:cubicBezTo>
                  <a:pt x="7111894" y="5124"/>
                  <a:pt x="7512856" y="10604"/>
                  <a:pt x="8140446" y="0"/>
                </a:cubicBezTo>
                <a:cubicBezTo>
                  <a:pt x="8140458" y="8833"/>
                  <a:pt x="8140986" y="9830"/>
                  <a:pt x="8140446" y="18288"/>
                </a:cubicBezTo>
                <a:cubicBezTo>
                  <a:pt x="7959314" y="3345"/>
                  <a:pt x="7870113" y="10437"/>
                  <a:pt x="7706289" y="18288"/>
                </a:cubicBezTo>
                <a:cubicBezTo>
                  <a:pt x="7542465" y="26139"/>
                  <a:pt x="7157940" y="17482"/>
                  <a:pt x="6865109" y="18288"/>
                </a:cubicBezTo>
                <a:cubicBezTo>
                  <a:pt x="6572278" y="19094"/>
                  <a:pt x="6524256" y="38051"/>
                  <a:pt x="6349548" y="18288"/>
                </a:cubicBezTo>
                <a:cubicBezTo>
                  <a:pt x="6174840" y="-1475"/>
                  <a:pt x="5951624" y="174"/>
                  <a:pt x="5671177" y="18288"/>
                </a:cubicBezTo>
                <a:cubicBezTo>
                  <a:pt x="5390730" y="36402"/>
                  <a:pt x="5222992" y="60058"/>
                  <a:pt x="4829998" y="18288"/>
                </a:cubicBezTo>
                <a:cubicBezTo>
                  <a:pt x="4437004" y="-23482"/>
                  <a:pt x="4344181" y="39087"/>
                  <a:pt x="4151627" y="18288"/>
                </a:cubicBezTo>
                <a:cubicBezTo>
                  <a:pt x="3959073" y="-2511"/>
                  <a:pt x="3886970" y="32875"/>
                  <a:pt x="3717470" y="18288"/>
                </a:cubicBezTo>
                <a:cubicBezTo>
                  <a:pt x="3547970" y="3701"/>
                  <a:pt x="3451521" y="31872"/>
                  <a:pt x="3201909" y="18288"/>
                </a:cubicBezTo>
                <a:cubicBezTo>
                  <a:pt x="2952297" y="4704"/>
                  <a:pt x="2543413" y="6029"/>
                  <a:pt x="2360729" y="18288"/>
                </a:cubicBezTo>
                <a:cubicBezTo>
                  <a:pt x="2178045" y="30547"/>
                  <a:pt x="1906056" y="25847"/>
                  <a:pt x="1682359" y="18288"/>
                </a:cubicBezTo>
                <a:cubicBezTo>
                  <a:pt x="1458662" y="10730"/>
                  <a:pt x="1330405" y="8046"/>
                  <a:pt x="1166797" y="18288"/>
                </a:cubicBezTo>
                <a:cubicBezTo>
                  <a:pt x="1003189" y="28530"/>
                  <a:pt x="278098" y="19533"/>
                  <a:pt x="0" y="18288"/>
                </a:cubicBezTo>
                <a:cubicBezTo>
                  <a:pt x="74" y="14054"/>
                  <a:pt x="-46" y="699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3" name="TextBox 3">
            <a:extLst>
              <a:ext uri="{FF2B5EF4-FFF2-40B4-BE49-F238E27FC236}">
                <a16:creationId xmlns:a16="http://schemas.microsoft.com/office/drawing/2014/main" id="{6BB9846D-035E-2F76-77B0-CBC3EE668D5F}"/>
              </a:ext>
            </a:extLst>
          </p:cNvPr>
          <p:cNvGraphicFramePr/>
          <p:nvPr/>
        </p:nvGraphicFramePr>
        <p:xfrm>
          <a:off x="628650" y="1929384"/>
          <a:ext cx="7886700" cy="42519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285</Words>
  <Application>Microsoft Macintosh PowerPoint</Application>
  <PresentationFormat>On-screen Show (4:3)</PresentationFormat>
  <Paragraphs>36</Paragraphs>
  <Slides>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Aptos</vt:lpstr>
      <vt:lpstr>Arial</vt:lpstr>
      <vt:lpstr>Calibri</vt:lpstr>
      <vt:lpstr>Office Theme</vt:lpstr>
      <vt:lpstr>Quarterly Business Overview</vt:lpstr>
      <vt:lpstr>Financial Performance</vt:lpstr>
      <vt:lpstr>Sales Data</vt:lpstr>
      <vt:lpstr>PowerPoint Presentation</vt:lpstr>
      <vt:lpstr>Future Plans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Michael Ofengenden</cp:lastModifiedBy>
  <cp:revision>4</cp:revision>
  <dcterms:created xsi:type="dcterms:W3CDTF">2013-01-27T09:14:16Z</dcterms:created>
  <dcterms:modified xsi:type="dcterms:W3CDTF">2025-09-27T23:47:15Z</dcterms:modified>
  <cp:category/>
</cp:coreProperties>
</file>